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Ancient signboards" panose="020B0604020202020204" charset="-128"/>
      <p:regular r:id="rId29"/>
    </p:embeddedFont>
    <p:embeddedFont>
      <p:font typeface="Alice" panose="020B0604020202020204" charset="0"/>
      <p:regular r:id="rId30"/>
    </p:embeddedFont>
    <p:embeddedFont>
      <p:font typeface="Alice Bold" panose="020B0604020202020204" charset="0"/>
      <p:regular r:id="rId31"/>
      <p:bold r:id="rId32"/>
    </p:embeddedFont>
    <p:embeddedFont>
      <p:font typeface="Calibri" panose="020F0502020204030204" pitchFamily="34" charset="0"/>
      <p:regular r:id="rId33"/>
      <p:bold r:id="rId34"/>
      <p:italic r:id="rId35"/>
      <p:boldItalic r:id="rId36"/>
    </p:embeddedFont>
    <p:embeddedFont>
      <p:font typeface="Canva Sans" panose="020B0604020202020204" charset="0"/>
      <p:regular r:id="rId37"/>
    </p:embeddedFont>
    <p:embeddedFont>
      <p:font typeface="Canva Sans Bold" panose="020B0604020202020204" charset="0"/>
      <p:regular r:id="rId38"/>
      <p:bold r:id="rId39"/>
    </p:embeddedFont>
    <p:embeddedFont>
      <p:font typeface="High Tide Bold" panose="020B0604020202020204" charset="0"/>
      <p:regular r:id="rId40"/>
      <p:bold r:id="rId41"/>
    </p:embeddedFont>
    <p:embeddedFont>
      <p:font typeface="Josefin Sans" pitchFamily="2" charset="0"/>
      <p:regular r:id="rId42"/>
    </p:embeddedFont>
    <p:embeddedFont>
      <p:font typeface="Josefin Sans Bold" pitchFamily="2" charset="0"/>
      <p:regular r:id="rId43"/>
      <p:bold r:id="rId44"/>
      <p:italic r:id="rId45"/>
      <p:boldItalic r:id="rId46"/>
    </p:embeddedFont>
    <p:embeddedFont>
      <p:font typeface="Open Sauce" panose="020B0604020202020204" charset="0"/>
      <p:regular r:id="rId47"/>
    </p:embeddedFont>
    <p:embeddedFont>
      <p:font typeface="Open Sauce Bold" panose="020B0604020202020204" charset="0"/>
      <p:regular r:id="rId48"/>
      <p:bold r:id="rId49"/>
    </p:embeddedFont>
    <p:embeddedFont>
      <p:font typeface="Open Sauce Italics" panose="020B0604020202020204" charset="0"/>
      <p:regular r:id="rId50"/>
      <p:italic r:id="rId51"/>
    </p:embeddedFont>
    <p:embeddedFont>
      <p:font typeface="Prata" panose="020B0604020202020204" charset="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autoAdjust="0"/>
    <p:restoredTop sz="94604" autoAdjust="0"/>
  </p:normalViewPr>
  <p:slideViewPr>
    <p:cSldViewPr>
      <p:cViewPr varScale="1">
        <p:scale>
          <a:sx n="47" d="100"/>
          <a:sy n="47" d="100"/>
        </p:scale>
        <p:origin x="500"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49" Type="http://schemas.openxmlformats.org/officeDocument/2006/relationships/font" Target="fonts/font21.fntdata"/><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ika pethkar" userId="05b048f9cdc392aa" providerId="LiveId" clId="{30B93CB8-D47E-4F91-AEEF-9301DCD51823}"/>
    <pc:docChg chg="modSld">
      <pc:chgData name="sanika pethkar" userId="05b048f9cdc392aa" providerId="LiveId" clId="{30B93CB8-D47E-4F91-AEEF-9301DCD51823}" dt="2023-12-13T15:52:39.930" v="5" actId="20577"/>
      <pc:docMkLst>
        <pc:docMk/>
      </pc:docMkLst>
      <pc:sldChg chg="modSp mod">
        <pc:chgData name="sanika pethkar" userId="05b048f9cdc392aa" providerId="LiveId" clId="{30B93CB8-D47E-4F91-AEEF-9301DCD51823}" dt="2023-12-13T15:52:39.930" v="5" actId="20577"/>
        <pc:sldMkLst>
          <pc:docMk/>
          <pc:sldMk cId="0" sldId="274"/>
        </pc:sldMkLst>
        <pc:spChg chg="mod">
          <ac:chgData name="sanika pethkar" userId="05b048f9cdc392aa" providerId="LiveId" clId="{30B93CB8-D47E-4F91-AEEF-9301DCD51823}" dt="2023-12-13T15:52:39.930" v="5" actId="20577"/>
          <ac:spMkLst>
            <pc:docMk/>
            <pc:sldMk cId="0" sldId="274"/>
            <ac:spMk id="8"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4.png"/><Relationship Id="rId4" Type="http://schemas.openxmlformats.org/officeDocument/2006/relationships/image" Target="../media/image11.sv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7.gif"/><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17.gif"/><Relationship Id="rId3" Type="http://schemas.openxmlformats.org/officeDocument/2006/relationships/image" Target="../media/image10.png"/><Relationship Id="rId7" Type="http://schemas.openxmlformats.org/officeDocument/2006/relationships/image" Target="../media/image1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11.sv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7.gif"/><Relationship Id="rId3" Type="http://schemas.openxmlformats.org/officeDocument/2006/relationships/image" Target="../media/image10.png"/><Relationship Id="rId7" Type="http://schemas.openxmlformats.org/officeDocument/2006/relationships/image" Target="../media/image1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txBody>
          <a:bodyPr/>
          <a:lstStyle/>
          <a:p>
            <a:endParaRPr lang="en-US"/>
          </a:p>
        </p:txBody>
      </p:sp>
      <p:sp>
        <p:nvSpPr>
          <p:cNvPr id="3" name="Freeform 3"/>
          <p:cNvSpPr/>
          <p:nvPr/>
        </p:nvSpPr>
        <p:spPr>
          <a:xfrm>
            <a:off x="1551740" y="912562"/>
            <a:ext cx="15184519" cy="8541292"/>
          </a:xfrm>
          <a:custGeom>
            <a:avLst/>
            <a:gdLst/>
            <a:ahLst/>
            <a:cxnLst/>
            <a:rect l="l" t="t" r="r" b="b"/>
            <a:pathLst>
              <a:path w="15184519" h="8541292">
                <a:moveTo>
                  <a:pt x="0" y="0"/>
                </a:moveTo>
                <a:lnTo>
                  <a:pt x="15184520" y="0"/>
                </a:lnTo>
                <a:lnTo>
                  <a:pt x="15184520" y="8541292"/>
                </a:lnTo>
                <a:lnTo>
                  <a:pt x="0" y="8541292"/>
                </a:lnTo>
                <a:lnTo>
                  <a:pt x="0" y="0"/>
                </a:lnTo>
                <a:close/>
              </a:path>
            </a:pathLst>
          </a:custGeom>
          <a:blipFill>
            <a:blip r:embed="rId3">
              <a:alphaModFix amt="6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6708519" y="0"/>
            <a:ext cx="1579481" cy="1096690"/>
          </a:xfrm>
          <a:custGeom>
            <a:avLst/>
            <a:gdLst/>
            <a:ahLst/>
            <a:cxnLst/>
            <a:rect l="l" t="t" r="r" b="b"/>
            <a:pathLst>
              <a:path w="1579481" h="1096690">
                <a:moveTo>
                  <a:pt x="0" y="0"/>
                </a:moveTo>
                <a:lnTo>
                  <a:pt x="1579481" y="0"/>
                </a:lnTo>
                <a:lnTo>
                  <a:pt x="1579481" y="1096690"/>
                </a:lnTo>
                <a:lnTo>
                  <a:pt x="0" y="1096690"/>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804489" y="4562524"/>
            <a:ext cx="14563496" cy="1487652"/>
          </a:xfrm>
          <a:prstGeom prst="rect">
            <a:avLst/>
          </a:prstGeom>
        </p:spPr>
        <p:txBody>
          <a:bodyPr lIns="0" tIns="0" rIns="0" bIns="0" rtlCol="0" anchor="t">
            <a:spAutoFit/>
          </a:bodyPr>
          <a:lstStyle/>
          <a:p>
            <a:pPr algn="ctr">
              <a:lnSpc>
                <a:spcPts val="5492"/>
              </a:lnSpc>
            </a:pPr>
            <a:r>
              <a:rPr lang="en-US" sz="4775">
                <a:solidFill>
                  <a:srgbClr val="FFFFFF"/>
                </a:solidFill>
                <a:latin typeface="Ancient signboards"/>
              </a:rPr>
              <a:t>UNLOCKING FINANCIAL FUTURES: A DIVE INTO ADVANCED LOAN PREDICTION STRATEGIES</a:t>
            </a:r>
          </a:p>
        </p:txBody>
      </p:sp>
      <p:sp>
        <p:nvSpPr>
          <p:cNvPr id="6" name="TextBox 6"/>
          <p:cNvSpPr txBox="1"/>
          <p:nvPr/>
        </p:nvSpPr>
        <p:spPr>
          <a:xfrm>
            <a:off x="10279010" y="8782265"/>
            <a:ext cx="7004023" cy="467577"/>
          </a:xfrm>
          <a:prstGeom prst="rect">
            <a:avLst/>
          </a:prstGeom>
        </p:spPr>
        <p:txBody>
          <a:bodyPr lIns="0" tIns="0" rIns="0" bIns="0" rtlCol="0" anchor="t">
            <a:spAutoFit/>
          </a:bodyPr>
          <a:lstStyle/>
          <a:p>
            <a:pPr algn="ctr">
              <a:lnSpc>
                <a:spcPts val="3876"/>
              </a:lnSpc>
            </a:pPr>
            <a:r>
              <a:rPr lang="en-US" sz="2673" spc="1090">
                <a:solidFill>
                  <a:srgbClr val="F4D314"/>
                </a:solidFill>
                <a:latin typeface="Josefin Sans"/>
              </a:rPr>
              <a:t>6 DECEMBER, 2023</a:t>
            </a:r>
          </a:p>
        </p:txBody>
      </p:sp>
      <p:sp>
        <p:nvSpPr>
          <p:cNvPr id="7" name="TextBox 7"/>
          <p:cNvSpPr txBox="1"/>
          <p:nvPr/>
        </p:nvSpPr>
        <p:spPr>
          <a:xfrm>
            <a:off x="1862252" y="1545524"/>
            <a:ext cx="14563496" cy="493624"/>
          </a:xfrm>
          <a:prstGeom prst="rect">
            <a:avLst/>
          </a:prstGeom>
        </p:spPr>
        <p:txBody>
          <a:bodyPr lIns="0" tIns="0" rIns="0" bIns="0" rtlCol="0" anchor="t">
            <a:spAutoFit/>
          </a:bodyPr>
          <a:lstStyle/>
          <a:p>
            <a:pPr algn="ctr">
              <a:lnSpc>
                <a:spcPts val="3991"/>
              </a:lnSpc>
            </a:pPr>
            <a:r>
              <a:rPr lang="en-US" sz="2752" u="sng" spc="412">
                <a:solidFill>
                  <a:srgbClr val="F4D314"/>
                </a:solidFill>
                <a:latin typeface="Josefin Sans Bold"/>
              </a:rPr>
              <a:t>FINAL PROJECT PRESENTATION: INTRODUCTION TO DATA SCIENCE</a:t>
            </a:r>
          </a:p>
        </p:txBody>
      </p:sp>
      <p:sp>
        <p:nvSpPr>
          <p:cNvPr id="8" name="TextBox 8"/>
          <p:cNvSpPr txBox="1"/>
          <p:nvPr/>
        </p:nvSpPr>
        <p:spPr>
          <a:xfrm>
            <a:off x="1862252" y="6172597"/>
            <a:ext cx="14563496" cy="573000"/>
          </a:xfrm>
          <a:prstGeom prst="rect">
            <a:avLst/>
          </a:prstGeom>
        </p:spPr>
        <p:txBody>
          <a:bodyPr lIns="0" tIns="0" rIns="0" bIns="0" rtlCol="0" anchor="t">
            <a:spAutoFit/>
          </a:bodyPr>
          <a:lstStyle/>
          <a:p>
            <a:pPr algn="ctr">
              <a:lnSpc>
                <a:spcPts val="4716"/>
              </a:lnSpc>
            </a:pPr>
            <a:r>
              <a:rPr lang="en-US" sz="3252" spc="487">
                <a:solidFill>
                  <a:srgbClr val="F4D314"/>
                </a:solidFill>
                <a:latin typeface="Josefin Sans Bold"/>
              </a:rPr>
              <a:t>TEAM 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6000"/>
            </a:blip>
            <a:stretch>
              <a:fillRect t="-70731" b="-70731"/>
            </a:stretch>
          </a:blipFill>
        </p:spPr>
        <p:txBody>
          <a:bodyPr/>
          <a:lstStyle/>
          <a:p>
            <a:endParaRPr lang="en-US"/>
          </a:p>
        </p:txBody>
      </p:sp>
      <p:sp>
        <p:nvSpPr>
          <p:cNvPr id="3" name="Freeform 3"/>
          <p:cNvSpPr/>
          <p:nvPr/>
        </p:nvSpPr>
        <p:spPr>
          <a:xfrm>
            <a:off x="16852522" y="8603154"/>
            <a:ext cx="1435478" cy="1683846"/>
          </a:xfrm>
          <a:custGeom>
            <a:avLst/>
            <a:gdLst/>
            <a:ahLst/>
            <a:cxnLst/>
            <a:rect l="l" t="t" r="r" b="b"/>
            <a:pathLst>
              <a:path w="1435478" h="1683846">
                <a:moveTo>
                  <a:pt x="0" y="0"/>
                </a:moveTo>
                <a:lnTo>
                  <a:pt x="1435478" y="0"/>
                </a:lnTo>
                <a:lnTo>
                  <a:pt x="1435478" y="1683846"/>
                </a:lnTo>
                <a:lnTo>
                  <a:pt x="0" y="1683846"/>
                </a:lnTo>
                <a:lnTo>
                  <a:pt x="0" y="0"/>
                </a:lnTo>
                <a:close/>
              </a:path>
            </a:pathLst>
          </a:custGeom>
          <a:blipFill>
            <a:blip r:embed="rId3">
              <a:alphaModFix amt="2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85800" y="1381969"/>
            <a:ext cx="7611751" cy="4267676"/>
          </a:xfrm>
          <a:custGeom>
            <a:avLst/>
            <a:gdLst/>
            <a:ahLst/>
            <a:cxnLst/>
            <a:rect l="l" t="t" r="r" b="b"/>
            <a:pathLst>
              <a:path w="7611751" h="4267676">
                <a:moveTo>
                  <a:pt x="0" y="0"/>
                </a:moveTo>
                <a:lnTo>
                  <a:pt x="7611750" y="0"/>
                </a:lnTo>
                <a:lnTo>
                  <a:pt x="7611750" y="4267676"/>
                </a:lnTo>
                <a:lnTo>
                  <a:pt x="0" y="4267676"/>
                </a:lnTo>
                <a:lnTo>
                  <a:pt x="0" y="0"/>
                </a:lnTo>
                <a:close/>
              </a:path>
            </a:pathLst>
          </a:custGeom>
          <a:blipFill>
            <a:blip r:embed="rId5"/>
            <a:stretch>
              <a:fillRect/>
            </a:stretch>
          </a:blipFill>
          <a:ln w="19050" cap="sq">
            <a:solidFill>
              <a:srgbClr val="000000"/>
            </a:solidFill>
            <a:prstDash val="solid"/>
            <a:miter/>
          </a:ln>
        </p:spPr>
        <p:txBody>
          <a:bodyPr/>
          <a:lstStyle/>
          <a:p>
            <a:endParaRPr lang="en-US"/>
          </a:p>
        </p:txBody>
      </p:sp>
      <p:sp>
        <p:nvSpPr>
          <p:cNvPr id="5" name="Freeform 5"/>
          <p:cNvSpPr/>
          <p:nvPr/>
        </p:nvSpPr>
        <p:spPr>
          <a:xfrm>
            <a:off x="8749679" y="6037927"/>
            <a:ext cx="8820582" cy="3220373"/>
          </a:xfrm>
          <a:custGeom>
            <a:avLst/>
            <a:gdLst/>
            <a:ahLst/>
            <a:cxnLst/>
            <a:rect l="l" t="t" r="r" b="b"/>
            <a:pathLst>
              <a:path w="8820582" h="3220373">
                <a:moveTo>
                  <a:pt x="0" y="0"/>
                </a:moveTo>
                <a:lnTo>
                  <a:pt x="8820582" y="0"/>
                </a:lnTo>
                <a:lnTo>
                  <a:pt x="8820582" y="3220373"/>
                </a:lnTo>
                <a:lnTo>
                  <a:pt x="0" y="3220373"/>
                </a:lnTo>
                <a:lnTo>
                  <a:pt x="0" y="0"/>
                </a:lnTo>
                <a:close/>
              </a:path>
            </a:pathLst>
          </a:custGeom>
          <a:blipFill>
            <a:blip r:embed="rId6"/>
            <a:stretch>
              <a:fillRect/>
            </a:stretch>
          </a:blipFill>
        </p:spPr>
        <p:txBody>
          <a:bodyPr/>
          <a:lstStyle/>
          <a:p>
            <a:endParaRPr lang="en-US"/>
          </a:p>
        </p:txBody>
      </p:sp>
      <p:grpSp>
        <p:nvGrpSpPr>
          <p:cNvPr id="6" name="Group 6"/>
          <p:cNvGrpSpPr/>
          <p:nvPr/>
        </p:nvGrpSpPr>
        <p:grpSpPr>
          <a:xfrm>
            <a:off x="8651709" y="6037927"/>
            <a:ext cx="8918552" cy="3220373"/>
            <a:chOff x="0" y="0"/>
            <a:chExt cx="2348919" cy="848164"/>
          </a:xfrm>
        </p:grpSpPr>
        <p:sp>
          <p:nvSpPr>
            <p:cNvPr id="7" name="Freeform 7"/>
            <p:cNvSpPr/>
            <p:nvPr/>
          </p:nvSpPr>
          <p:spPr>
            <a:xfrm>
              <a:off x="0" y="0"/>
              <a:ext cx="2348919" cy="848164"/>
            </a:xfrm>
            <a:custGeom>
              <a:avLst/>
              <a:gdLst/>
              <a:ahLst/>
              <a:cxnLst/>
              <a:rect l="l" t="t" r="r" b="b"/>
              <a:pathLst>
                <a:path w="2348919" h="848164">
                  <a:moveTo>
                    <a:pt x="0" y="0"/>
                  </a:moveTo>
                  <a:lnTo>
                    <a:pt x="2348919" y="0"/>
                  </a:lnTo>
                  <a:lnTo>
                    <a:pt x="2348919" y="848164"/>
                  </a:lnTo>
                  <a:lnTo>
                    <a:pt x="0" y="848164"/>
                  </a:lnTo>
                  <a:close/>
                </a:path>
              </a:pathLst>
            </a:custGeom>
            <a:solidFill>
              <a:srgbClr val="000000">
                <a:alpha val="0"/>
              </a:srgbClr>
            </a:solidFill>
            <a:ln w="19050" cap="sq">
              <a:solidFill>
                <a:srgbClr val="000000"/>
              </a:solidFill>
              <a:prstDash val="solid"/>
              <a:miter/>
            </a:ln>
          </p:spPr>
          <p:txBody>
            <a:bodyPr/>
            <a:lstStyle/>
            <a:p>
              <a:endParaRPr lang="en-US"/>
            </a:p>
          </p:txBody>
        </p:sp>
        <p:sp>
          <p:nvSpPr>
            <p:cNvPr id="8" name="TextBox 8"/>
            <p:cNvSpPr txBox="1"/>
            <p:nvPr/>
          </p:nvSpPr>
          <p:spPr>
            <a:xfrm>
              <a:off x="0" y="-57150"/>
              <a:ext cx="2348919" cy="905314"/>
            </a:xfrm>
            <a:prstGeom prst="rect">
              <a:avLst/>
            </a:prstGeom>
          </p:spPr>
          <p:txBody>
            <a:bodyPr lIns="50800" tIns="50800" rIns="50800" bIns="50800" rtlCol="0" anchor="ctr"/>
            <a:lstStyle/>
            <a:p>
              <a:pPr algn="ctr">
                <a:lnSpc>
                  <a:spcPts val="3294"/>
                </a:lnSpc>
              </a:pPr>
              <a:endParaRPr/>
            </a:p>
          </p:txBody>
        </p:sp>
      </p:grpSp>
      <p:sp>
        <p:nvSpPr>
          <p:cNvPr id="9" name="TextBox 9"/>
          <p:cNvSpPr txBox="1"/>
          <p:nvPr/>
        </p:nvSpPr>
        <p:spPr>
          <a:xfrm>
            <a:off x="768171" y="235796"/>
            <a:ext cx="16423778" cy="776494"/>
          </a:xfrm>
          <a:prstGeom prst="rect">
            <a:avLst/>
          </a:prstGeom>
        </p:spPr>
        <p:txBody>
          <a:bodyPr lIns="0" tIns="0" rIns="0" bIns="0" rtlCol="0" anchor="t">
            <a:spAutoFit/>
          </a:bodyPr>
          <a:lstStyle/>
          <a:p>
            <a:pPr algn="ctr">
              <a:lnSpc>
                <a:spcPts val="6074"/>
              </a:lnSpc>
            </a:pPr>
            <a:r>
              <a:rPr lang="en-US" sz="5282" u="sng">
                <a:solidFill>
                  <a:srgbClr val="317C47"/>
                </a:solidFill>
                <a:latin typeface="High Tide Bold"/>
              </a:rPr>
              <a:t>ANALYSIS  OF BANK ASSETS</a:t>
            </a:r>
          </a:p>
        </p:txBody>
      </p:sp>
      <p:sp>
        <p:nvSpPr>
          <p:cNvPr id="10" name="Freeform 10"/>
          <p:cNvSpPr/>
          <p:nvPr/>
        </p:nvSpPr>
        <p:spPr>
          <a:xfrm>
            <a:off x="16718044" y="0"/>
            <a:ext cx="1579481" cy="1096690"/>
          </a:xfrm>
          <a:custGeom>
            <a:avLst/>
            <a:gdLst/>
            <a:ahLst/>
            <a:cxnLst/>
            <a:rect l="l" t="t" r="r" b="b"/>
            <a:pathLst>
              <a:path w="1579481" h="1096690">
                <a:moveTo>
                  <a:pt x="0" y="0"/>
                </a:moveTo>
                <a:lnTo>
                  <a:pt x="1579481" y="0"/>
                </a:lnTo>
                <a:lnTo>
                  <a:pt x="1579481" y="1096690"/>
                </a:lnTo>
                <a:lnTo>
                  <a:pt x="0" y="1096690"/>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436550" y="6406758"/>
            <a:ext cx="7992027" cy="2482711"/>
          </a:xfrm>
          <a:prstGeom prst="rect">
            <a:avLst/>
          </a:prstGeom>
        </p:spPr>
        <p:txBody>
          <a:bodyPr lIns="0" tIns="0" rIns="0" bIns="0" rtlCol="0" anchor="t">
            <a:spAutoFit/>
          </a:bodyPr>
          <a:lstStyle/>
          <a:p>
            <a:pPr>
              <a:lnSpc>
                <a:spcPts val="2849"/>
              </a:lnSpc>
            </a:pPr>
            <a:r>
              <a:rPr lang="en-US" sz="2478">
                <a:solidFill>
                  <a:srgbClr val="000000"/>
                </a:solidFill>
                <a:latin typeface="Alice"/>
              </a:rPr>
              <a:t>In this Welch Two Sample t-test, </a:t>
            </a:r>
          </a:p>
          <a:p>
            <a:pPr>
              <a:lnSpc>
                <a:spcPts val="2849"/>
              </a:lnSpc>
            </a:pPr>
            <a:endParaRPr lang="en-US" sz="2478">
              <a:solidFill>
                <a:srgbClr val="000000"/>
              </a:solidFill>
              <a:latin typeface="Alice"/>
            </a:endParaRPr>
          </a:p>
          <a:p>
            <a:pPr>
              <a:lnSpc>
                <a:spcPts val="2849"/>
              </a:lnSpc>
            </a:pPr>
            <a:r>
              <a:rPr lang="en-US" sz="2478">
                <a:solidFill>
                  <a:srgbClr val="000000"/>
                </a:solidFill>
                <a:latin typeface="Alice Bold"/>
              </a:rPr>
              <a:t>H0</a:t>
            </a:r>
            <a:r>
              <a:rPr lang="en-US" sz="2478">
                <a:solidFill>
                  <a:srgbClr val="000000"/>
                </a:solidFill>
                <a:latin typeface="Alice"/>
              </a:rPr>
              <a:t>: Bank asset value does not have significant association with the loan status</a:t>
            </a:r>
          </a:p>
          <a:p>
            <a:pPr>
              <a:lnSpc>
                <a:spcPts val="2849"/>
              </a:lnSpc>
            </a:pPr>
            <a:endParaRPr lang="en-US" sz="2478">
              <a:solidFill>
                <a:srgbClr val="000000"/>
              </a:solidFill>
              <a:latin typeface="Alice"/>
            </a:endParaRPr>
          </a:p>
          <a:p>
            <a:pPr>
              <a:lnSpc>
                <a:spcPts val="2849"/>
              </a:lnSpc>
            </a:pPr>
            <a:r>
              <a:rPr lang="en-US" sz="2478">
                <a:solidFill>
                  <a:srgbClr val="000000"/>
                </a:solidFill>
                <a:latin typeface="Alice Bold"/>
              </a:rPr>
              <a:t>HA</a:t>
            </a:r>
            <a:r>
              <a:rPr lang="en-US" sz="2478">
                <a:solidFill>
                  <a:srgbClr val="000000"/>
                </a:solidFill>
                <a:latin typeface="Alice"/>
              </a:rPr>
              <a:t>: Bank asset value has significant </a:t>
            </a:r>
          </a:p>
          <a:p>
            <a:pPr>
              <a:lnSpc>
                <a:spcPts val="2849"/>
              </a:lnSpc>
              <a:spcBef>
                <a:spcPct val="0"/>
              </a:spcBef>
            </a:pPr>
            <a:r>
              <a:rPr lang="en-US" sz="2478">
                <a:solidFill>
                  <a:srgbClr val="000000"/>
                </a:solidFill>
                <a:latin typeface="Alice"/>
              </a:rPr>
              <a:t>association the loan status.</a:t>
            </a:r>
          </a:p>
        </p:txBody>
      </p:sp>
      <p:sp>
        <p:nvSpPr>
          <p:cNvPr id="12" name="TextBox 12"/>
          <p:cNvSpPr txBox="1"/>
          <p:nvPr/>
        </p:nvSpPr>
        <p:spPr>
          <a:xfrm>
            <a:off x="8651709" y="2490582"/>
            <a:ext cx="9072725" cy="853485"/>
          </a:xfrm>
          <a:prstGeom prst="rect">
            <a:avLst/>
          </a:prstGeom>
        </p:spPr>
        <p:txBody>
          <a:bodyPr lIns="0" tIns="0" rIns="0" bIns="0" rtlCol="0" anchor="t">
            <a:spAutoFit/>
          </a:bodyPr>
          <a:lstStyle/>
          <a:p>
            <a:pPr marL="515325" lvl="1" indent="-257663" algn="just">
              <a:lnSpc>
                <a:spcPts val="3460"/>
              </a:lnSpc>
              <a:buFont typeface="Arial"/>
              <a:buChar char="•"/>
            </a:pPr>
            <a:r>
              <a:rPr lang="en-US" sz="2386">
                <a:solidFill>
                  <a:srgbClr val="000000"/>
                </a:solidFill>
                <a:latin typeface="Alice"/>
              </a:rPr>
              <a:t> The density plot shows that the bank asset value doesn’t affect loan status of the applicants.</a:t>
            </a:r>
          </a:p>
        </p:txBody>
      </p:sp>
    </p:spTree>
  </p:cSld>
  <p:clrMapOvr>
    <a:masterClrMapping/>
  </p:clrMapOvr>
  <p:transition>
    <p:cover dir="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6000"/>
            </a:blip>
            <a:stretch>
              <a:fillRect t="-70731" b="-70731"/>
            </a:stretch>
          </a:blipFill>
        </p:spPr>
        <p:txBody>
          <a:bodyPr/>
          <a:lstStyle/>
          <a:p>
            <a:endParaRPr lang="en-US"/>
          </a:p>
        </p:txBody>
      </p:sp>
      <p:sp>
        <p:nvSpPr>
          <p:cNvPr id="3" name="Freeform 3"/>
          <p:cNvSpPr/>
          <p:nvPr/>
        </p:nvSpPr>
        <p:spPr>
          <a:xfrm>
            <a:off x="16852522" y="8603154"/>
            <a:ext cx="1435478" cy="1683846"/>
          </a:xfrm>
          <a:custGeom>
            <a:avLst/>
            <a:gdLst/>
            <a:ahLst/>
            <a:cxnLst/>
            <a:rect l="l" t="t" r="r" b="b"/>
            <a:pathLst>
              <a:path w="1435478" h="1683846">
                <a:moveTo>
                  <a:pt x="0" y="0"/>
                </a:moveTo>
                <a:lnTo>
                  <a:pt x="1435478" y="0"/>
                </a:lnTo>
                <a:lnTo>
                  <a:pt x="1435478" y="1683846"/>
                </a:lnTo>
                <a:lnTo>
                  <a:pt x="0" y="1683846"/>
                </a:lnTo>
                <a:lnTo>
                  <a:pt x="0" y="0"/>
                </a:lnTo>
                <a:close/>
              </a:path>
            </a:pathLst>
          </a:custGeom>
          <a:blipFill>
            <a:blip r:embed="rId3">
              <a:alphaModFix amt="2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1299026"/>
            <a:ext cx="7065244" cy="4537313"/>
          </a:xfrm>
          <a:custGeom>
            <a:avLst/>
            <a:gdLst/>
            <a:ahLst/>
            <a:cxnLst/>
            <a:rect l="l" t="t" r="r" b="b"/>
            <a:pathLst>
              <a:path w="7065244" h="4537313">
                <a:moveTo>
                  <a:pt x="0" y="0"/>
                </a:moveTo>
                <a:lnTo>
                  <a:pt x="7065244" y="0"/>
                </a:lnTo>
                <a:lnTo>
                  <a:pt x="7065244" y="4537313"/>
                </a:lnTo>
                <a:lnTo>
                  <a:pt x="0" y="4537313"/>
                </a:lnTo>
                <a:lnTo>
                  <a:pt x="0" y="0"/>
                </a:lnTo>
                <a:close/>
              </a:path>
            </a:pathLst>
          </a:custGeom>
          <a:blipFill>
            <a:blip r:embed="rId5"/>
            <a:stretch>
              <a:fillRect/>
            </a:stretch>
          </a:blipFill>
          <a:ln w="19050" cap="sq">
            <a:solidFill>
              <a:srgbClr val="000000"/>
            </a:solidFill>
            <a:prstDash val="solid"/>
            <a:miter/>
          </a:ln>
        </p:spPr>
        <p:txBody>
          <a:bodyPr/>
          <a:lstStyle/>
          <a:p>
            <a:endParaRPr lang="en-US"/>
          </a:p>
        </p:txBody>
      </p:sp>
      <p:sp>
        <p:nvSpPr>
          <p:cNvPr id="5" name="Freeform 5"/>
          <p:cNvSpPr/>
          <p:nvPr/>
        </p:nvSpPr>
        <p:spPr>
          <a:xfrm>
            <a:off x="9837309" y="5180907"/>
            <a:ext cx="8146345" cy="4719168"/>
          </a:xfrm>
          <a:custGeom>
            <a:avLst/>
            <a:gdLst/>
            <a:ahLst/>
            <a:cxnLst/>
            <a:rect l="l" t="t" r="r" b="b"/>
            <a:pathLst>
              <a:path w="8146345" h="4719168">
                <a:moveTo>
                  <a:pt x="0" y="0"/>
                </a:moveTo>
                <a:lnTo>
                  <a:pt x="8146346" y="0"/>
                </a:lnTo>
                <a:lnTo>
                  <a:pt x="8146346" y="4719168"/>
                </a:lnTo>
                <a:lnTo>
                  <a:pt x="0" y="4719168"/>
                </a:lnTo>
                <a:lnTo>
                  <a:pt x="0" y="0"/>
                </a:lnTo>
                <a:close/>
              </a:path>
            </a:pathLst>
          </a:custGeom>
          <a:blipFill>
            <a:blip r:embed="rId6"/>
            <a:stretch>
              <a:fillRect/>
            </a:stretch>
          </a:blipFill>
          <a:ln w="19050" cap="sq">
            <a:solidFill>
              <a:srgbClr val="000000"/>
            </a:solidFill>
            <a:prstDash val="solid"/>
            <a:miter/>
          </a:ln>
        </p:spPr>
        <p:txBody>
          <a:bodyPr/>
          <a:lstStyle/>
          <a:p>
            <a:endParaRPr lang="en-US"/>
          </a:p>
        </p:txBody>
      </p:sp>
      <p:sp>
        <p:nvSpPr>
          <p:cNvPr id="6" name="TextBox 6"/>
          <p:cNvSpPr txBox="1"/>
          <p:nvPr/>
        </p:nvSpPr>
        <p:spPr>
          <a:xfrm>
            <a:off x="768171" y="231033"/>
            <a:ext cx="16423778" cy="786019"/>
          </a:xfrm>
          <a:prstGeom prst="rect">
            <a:avLst/>
          </a:prstGeom>
        </p:spPr>
        <p:txBody>
          <a:bodyPr lIns="0" tIns="0" rIns="0" bIns="0" rtlCol="0" anchor="t">
            <a:spAutoFit/>
          </a:bodyPr>
          <a:lstStyle/>
          <a:p>
            <a:pPr algn="ctr">
              <a:lnSpc>
                <a:spcPts val="6074"/>
              </a:lnSpc>
            </a:pPr>
            <a:r>
              <a:rPr lang="en-US" sz="5282" u="sng">
                <a:solidFill>
                  <a:srgbClr val="659ABF"/>
                </a:solidFill>
                <a:latin typeface="High Tide Bold"/>
              </a:rPr>
              <a:t>ANALYSIS  OF ASSETS</a:t>
            </a:r>
          </a:p>
        </p:txBody>
      </p:sp>
      <p:sp>
        <p:nvSpPr>
          <p:cNvPr id="7" name="Freeform 7"/>
          <p:cNvSpPr/>
          <p:nvPr/>
        </p:nvSpPr>
        <p:spPr>
          <a:xfrm>
            <a:off x="16708519" y="-5311"/>
            <a:ext cx="1579481" cy="1096690"/>
          </a:xfrm>
          <a:custGeom>
            <a:avLst/>
            <a:gdLst/>
            <a:ahLst/>
            <a:cxnLst/>
            <a:rect l="l" t="t" r="r" b="b"/>
            <a:pathLst>
              <a:path w="1579481" h="1096690">
                <a:moveTo>
                  <a:pt x="0" y="0"/>
                </a:moveTo>
                <a:lnTo>
                  <a:pt x="1579481" y="0"/>
                </a:lnTo>
                <a:lnTo>
                  <a:pt x="1579481" y="1096690"/>
                </a:lnTo>
                <a:lnTo>
                  <a:pt x="0" y="1096690"/>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8660570" y="2172852"/>
            <a:ext cx="8909690" cy="1990230"/>
          </a:xfrm>
          <a:prstGeom prst="rect">
            <a:avLst/>
          </a:prstGeom>
        </p:spPr>
        <p:txBody>
          <a:bodyPr lIns="0" tIns="0" rIns="0" bIns="0" rtlCol="0" anchor="t">
            <a:spAutoFit/>
          </a:bodyPr>
          <a:lstStyle/>
          <a:p>
            <a:pPr marL="489987" lvl="1" indent="-244993" algn="just">
              <a:lnSpc>
                <a:spcPts val="3177"/>
              </a:lnSpc>
              <a:buFont typeface="Arial"/>
              <a:buChar char="•"/>
            </a:pPr>
            <a:r>
              <a:rPr lang="en-US" sz="2269">
                <a:solidFill>
                  <a:srgbClr val="000000"/>
                </a:solidFill>
                <a:latin typeface="Alice"/>
              </a:rPr>
              <a:t>According to the graph, the </a:t>
            </a:r>
            <a:r>
              <a:rPr lang="en-US" sz="2269">
                <a:solidFill>
                  <a:srgbClr val="000000"/>
                </a:solidFill>
                <a:latin typeface="Alice Bold"/>
              </a:rPr>
              <a:t>higher</a:t>
            </a:r>
            <a:r>
              <a:rPr lang="en-US" sz="2269">
                <a:solidFill>
                  <a:srgbClr val="000000"/>
                </a:solidFill>
                <a:latin typeface="Alice"/>
              </a:rPr>
              <a:t> the commercial asset value, </a:t>
            </a:r>
            <a:r>
              <a:rPr lang="en-US" sz="2269">
                <a:solidFill>
                  <a:srgbClr val="000000"/>
                </a:solidFill>
                <a:latin typeface="Alice Bold"/>
              </a:rPr>
              <a:t>higher</a:t>
            </a:r>
            <a:r>
              <a:rPr lang="en-US" sz="2269">
                <a:solidFill>
                  <a:srgbClr val="000000"/>
                </a:solidFill>
                <a:latin typeface="Alice"/>
              </a:rPr>
              <a:t> is the loan amount.</a:t>
            </a:r>
          </a:p>
          <a:p>
            <a:pPr marL="489987" lvl="1" indent="-244993" algn="just">
              <a:lnSpc>
                <a:spcPts val="3177"/>
              </a:lnSpc>
              <a:buFont typeface="Arial"/>
              <a:buChar char="•"/>
            </a:pPr>
            <a:r>
              <a:rPr lang="en-US" sz="2269">
                <a:solidFill>
                  <a:srgbClr val="000000"/>
                </a:solidFill>
                <a:latin typeface="Alice"/>
              </a:rPr>
              <a:t>Approvals and rejections have </a:t>
            </a:r>
            <a:r>
              <a:rPr lang="en-US" sz="2269">
                <a:solidFill>
                  <a:srgbClr val="000000"/>
                </a:solidFill>
                <a:latin typeface="Alice Bold"/>
              </a:rPr>
              <a:t>similar</a:t>
            </a:r>
            <a:r>
              <a:rPr lang="en-US" sz="2269">
                <a:solidFill>
                  <a:srgbClr val="000000"/>
                </a:solidFill>
                <a:latin typeface="Alice"/>
              </a:rPr>
              <a:t> distribution, hence the approval and rejection rates are same in case of commercial assets value and loan amount.</a:t>
            </a:r>
          </a:p>
        </p:txBody>
      </p:sp>
      <p:sp>
        <p:nvSpPr>
          <p:cNvPr id="9" name="TextBox 9"/>
          <p:cNvSpPr txBox="1"/>
          <p:nvPr/>
        </p:nvSpPr>
        <p:spPr>
          <a:xfrm>
            <a:off x="436550" y="7189053"/>
            <a:ext cx="8909690" cy="1190130"/>
          </a:xfrm>
          <a:prstGeom prst="rect">
            <a:avLst/>
          </a:prstGeom>
        </p:spPr>
        <p:txBody>
          <a:bodyPr lIns="0" tIns="0" rIns="0" bIns="0" rtlCol="0" anchor="t">
            <a:spAutoFit/>
          </a:bodyPr>
          <a:lstStyle/>
          <a:p>
            <a:pPr marL="489987" lvl="1" indent="-244993" algn="just">
              <a:lnSpc>
                <a:spcPts val="3177"/>
              </a:lnSpc>
              <a:buFont typeface="Arial"/>
              <a:buChar char="•"/>
            </a:pPr>
            <a:r>
              <a:rPr lang="en-US" sz="2269">
                <a:solidFill>
                  <a:srgbClr val="000000"/>
                </a:solidFill>
                <a:latin typeface="Alice"/>
              </a:rPr>
              <a:t>Based on the graph, there is a </a:t>
            </a:r>
            <a:r>
              <a:rPr lang="en-US" sz="2269">
                <a:solidFill>
                  <a:srgbClr val="000000"/>
                </a:solidFill>
                <a:latin typeface="Alice Bold"/>
              </a:rPr>
              <a:t>positive correlation</a:t>
            </a:r>
            <a:r>
              <a:rPr lang="en-US" sz="2269">
                <a:solidFill>
                  <a:srgbClr val="000000"/>
                </a:solidFill>
                <a:latin typeface="Alice"/>
              </a:rPr>
              <a:t> between luxury asset value and loan amount, indicating that as luxury asset value </a:t>
            </a:r>
            <a:r>
              <a:rPr lang="en-US" sz="2269">
                <a:solidFill>
                  <a:srgbClr val="000000"/>
                </a:solidFill>
                <a:latin typeface="Alice Bold"/>
              </a:rPr>
              <a:t>increases</a:t>
            </a:r>
            <a:r>
              <a:rPr lang="en-US" sz="2269">
                <a:solidFill>
                  <a:srgbClr val="000000"/>
                </a:solidFill>
                <a:latin typeface="Alice"/>
              </a:rPr>
              <a:t>, so does the loan amount. </a:t>
            </a:r>
          </a:p>
        </p:txBody>
      </p:sp>
    </p:spTree>
  </p:cSld>
  <p:clrMapOvr>
    <a:masterClrMapping/>
  </p:clrMapOvr>
  <p:transition>
    <p:cover dir="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6000"/>
            </a:blip>
            <a:stretch>
              <a:fillRect t="-70731" b="-70731"/>
            </a:stretch>
          </a:blipFill>
        </p:spPr>
        <p:txBody>
          <a:bodyPr/>
          <a:lstStyle/>
          <a:p>
            <a:endParaRPr lang="en-US"/>
          </a:p>
        </p:txBody>
      </p:sp>
      <p:sp>
        <p:nvSpPr>
          <p:cNvPr id="3" name="Freeform 3"/>
          <p:cNvSpPr/>
          <p:nvPr/>
        </p:nvSpPr>
        <p:spPr>
          <a:xfrm>
            <a:off x="16852522" y="8603154"/>
            <a:ext cx="1435478" cy="1683846"/>
          </a:xfrm>
          <a:custGeom>
            <a:avLst/>
            <a:gdLst/>
            <a:ahLst/>
            <a:cxnLst/>
            <a:rect l="l" t="t" r="r" b="b"/>
            <a:pathLst>
              <a:path w="1435478" h="1683846">
                <a:moveTo>
                  <a:pt x="0" y="0"/>
                </a:moveTo>
                <a:lnTo>
                  <a:pt x="1435478" y="0"/>
                </a:lnTo>
                <a:lnTo>
                  <a:pt x="1435478" y="1683846"/>
                </a:lnTo>
                <a:lnTo>
                  <a:pt x="0" y="1683846"/>
                </a:lnTo>
                <a:lnTo>
                  <a:pt x="0" y="0"/>
                </a:lnTo>
                <a:close/>
              </a:path>
            </a:pathLst>
          </a:custGeom>
          <a:blipFill>
            <a:blip r:embed="rId3">
              <a:alphaModFix amt="2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87895" y="6674023"/>
            <a:ext cx="9525057" cy="2978331"/>
          </a:xfrm>
          <a:custGeom>
            <a:avLst/>
            <a:gdLst/>
            <a:ahLst/>
            <a:cxnLst/>
            <a:rect l="l" t="t" r="r" b="b"/>
            <a:pathLst>
              <a:path w="9525057" h="2978331">
                <a:moveTo>
                  <a:pt x="0" y="0"/>
                </a:moveTo>
                <a:lnTo>
                  <a:pt x="9525057" y="0"/>
                </a:lnTo>
                <a:lnTo>
                  <a:pt x="9525057" y="2978331"/>
                </a:lnTo>
                <a:lnTo>
                  <a:pt x="0" y="2978331"/>
                </a:lnTo>
                <a:lnTo>
                  <a:pt x="0" y="0"/>
                </a:lnTo>
                <a:close/>
              </a:path>
            </a:pathLst>
          </a:custGeom>
          <a:blipFill>
            <a:blip r:embed="rId5"/>
            <a:stretch>
              <a:fillRect r="-5183" b="-8317"/>
            </a:stretch>
          </a:blipFill>
        </p:spPr>
        <p:txBody>
          <a:bodyPr/>
          <a:lstStyle/>
          <a:p>
            <a:endParaRPr lang="en-US"/>
          </a:p>
        </p:txBody>
      </p:sp>
      <p:grpSp>
        <p:nvGrpSpPr>
          <p:cNvPr id="5" name="Group 5"/>
          <p:cNvGrpSpPr/>
          <p:nvPr/>
        </p:nvGrpSpPr>
        <p:grpSpPr>
          <a:xfrm>
            <a:off x="387895" y="6743999"/>
            <a:ext cx="9476402" cy="2908355"/>
            <a:chOff x="0" y="0"/>
            <a:chExt cx="2495843" cy="765986"/>
          </a:xfrm>
        </p:grpSpPr>
        <p:sp>
          <p:nvSpPr>
            <p:cNvPr id="6" name="Freeform 6"/>
            <p:cNvSpPr/>
            <p:nvPr/>
          </p:nvSpPr>
          <p:spPr>
            <a:xfrm>
              <a:off x="0" y="0"/>
              <a:ext cx="2495843" cy="765986"/>
            </a:xfrm>
            <a:custGeom>
              <a:avLst/>
              <a:gdLst/>
              <a:ahLst/>
              <a:cxnLst/>
              <a:rect l="l" t="t" r="r" b="b"/>
              <a:pathLst>
                <a:path w="2495843" h="765986">
                  <a:moveTo>
                    <a:pt x="0" y="0"/>
                  </a:moveTo>
                  <a:lnTo>
                    <a:pt x="2495843" y="0"/>
                  </a:lnTo>
                  <a:lnTo>
                    <a:pt x="2495843" y="765986"/>
                  </a:lnTo>
                  <a:lnTo>
                    <a:pt x="0" y="765986"/>
                  </a:lnTo>
                  <a:close/>
                </a:path>
              </a:pathLst>
            </a:custGeom>
            <a:solidFill>
              <a:srgbClr val="000000">
                <a:alpha val="0"/>
              </a:srgbClr>
            </a:solidFill>
            <a:ln w="19050" cap="sq">
              <a:solidFill>
                <a:srgbClr val="000000"/>
              </a:solidFill>
              <a:prstDash val="solid"/>
              <a:miter/>
            </a:ln>
          </p:spPr>
          <p:txBody>
            <a:bodyPr/>
            <a:lstStyle/>
            <a:p>
              <a:endParaRPr lang="en-US"/>
            </a:p>
          </p:txBody>
        </p:sp>
        <p:sp>
          <p:nvSpPr>
            <p:cNvPr id="7" name="TextBox 7"/>
            <p:cNvSpPr txBox="1"/>
            <p:nvPr/>
          </p:nvSpPr>
          <p:spPr>
            <a:xfrm>
              <a:off x="0" y="-57150"/>
              <a:ext cx="2495843" cy="823136"/>
            </a:xfrm>
            <a:prstGeom prst="rect">
              <a:avLst/>
            </a:prstGeom>
          </p:spPr>
          <p:txBody>
            <a:bodyPr lIns="50800" tIns="50800" rIns="50800" bIns="50800" rtlCol="0" anchor="ctr"/>
            <a:lstStyle/>
            <a:p>
              <a:pPr algn="ctr">
                <a:lnSpc>
                  <a:spcPts val="3294"/>
                </a:lnSpc>
              </a:pPr>
              <a:endParaRPr/>
            </a:p>
          </p:txBody>
        </p:sp>
      </p:grpSp>
      <p:sp>
        <p:nvSpPr>
          <p:cNvPr id="8" name="Freeform 8"/>
          <p:cNvSpPr/>
          <p:nvPr/>
        </p:nvSpPr>
        <p:spPr>
          <a:xfrm>
            <a:off x="9912952" y="1847924"/>
            <a:ext cx="7142413" cy="4412991"/>
          </a:xfrm>
          <a:custGeom>
            <a:avLst/>
            <a:gdLst/>
            <a:ahLst/>
            <a:cxnLst/>
            <a:rect l="l" t="t" r="r" b="b"/>
            <a:pathLst>
              <a:path w="7142413" h="4412991">
                <a:moveTo>
                  <a:pt x="0" y="0"/>
                </a:moveTo>
                <a:lnTo>
                  <a:pt x="7142413" y="0"/>
                </a:lnTo>
                <a:lnTo>
                  <a:pt x="7142413" y="4412991"/>
                </a:lnTo>
                <a:lnTo>
                  <a:pt x="0" y="4412991"/>
                </a:lnTo>
                <a:lnTo>
                  <a:pt x="0" y="0"/>
                </a:lnTo>
                <a:close/>
              </a:path>
            </a:pathLst>
          </a:custGeom>
          <a:blipFill>
            <a:blip r:embed="rId6"/>
            <a:stretch>
              <a:fillRect/>
            </a:stretch>
          </a:blipFill>
          <a:ln w="19050" cap="sq">
            <a:solidFill>
              <a:srgbClr val="000000"/>
            </a:solidFill>
            <a:prstDash val="solid"/>
            <a:miter/>
          </a:ln>
        </p:spPr>
        <p:txBody>
          <a:bodyPr/>
          <a:lstStyle/>
          <a:p>
            <a:endParaRPr lang="en-US"/>
          </a:p>
        </p:txBody>
      </p:sp>
      <p:sp>
        <p:nvSpPr>
          <p:cNvPr id="9" name="TextBox 9"/>
          <p:cNvSpPr txBox="1"/>
          <p:nvPr/>
        </p:nvSpPr>
        <p:spPr>
          <a:xfrm>
            <a:off x="768171" y="231033"/>
            <a:ext cx="16423778" cy="786019"/>
          </a:xfrm>
          <a:prstGeom prst="rect">
            <a:avLst/>
          </a:prstGeom>
        </p:spPr>
        <p:txBody>
          <a:bodyPr lIns="0" tIns="0" rIns="0" bIns="0" rtlCol="0" anchor="t">
            <a:spAutoFit/>
          </a:bodyPr>
          <a:lstStyle/>
          <a:p>
            <a:pPr algn="ctr">
              <a:lnSpc>
                <a:spcPts val="6074"/>
              </a:lnSpc>
            </a:pPr>
            <a:r>
              <a:rPr lang="en-US" sz="5282" u="sng">
                <a:solidFill>
                  <a:srgbClr val="317C47"/>
                </a:solidFill>
                <a:latin typeface="High Tide Bold"/>
              </a:rPr>
              <a:t>ANALYSIS  OF ASSETS</a:t>
            </a:r>
          </a:p>
        </p:txBody>
      </p:sp>
      <p:sp>
        <p:nvSpPr>
          <p:cNvPr id="10" name="TextBox 10"/>
          <p:cNvSpPr txBox="1"/>
          <p:nvPr/>
        </p:nvSpPr>
        <p:spPr>
          <a:xfrm>
            <a:off x="873100" y="2953839"/>
            <a:ext cx="8404289" cy="2134486"/>
          </a:xfrm>
          <a:prstGeom prst="rect">
            <a:avLst/>
          </a:prstGeom>
        </p:spPr>
        <p:txBody>
          <a:bodyPr lIns="0" tIns="0" rIns="0" bIns="0" rtlCol="0" anchor="t">
            <a:spAutoFit/>
          </a:bodyPr>
          <a:lstStyle/>
          <a:p>
            <a:pPr marL="512133" lvl="1" indent="-256067" algn="just">
              <a:lnSpc>
                <a:spcPts val="3439"/>
              </a:lnSpc>
              <a:buFont typeface="Arial"/>
              <a:buChar char="•"/>
            </a:pPr>
            <a:r>
              <a:rPr lang="en-US" sz="2372">
                <a:solidFill>
                  <a:srgbClr val="000000"/>
                </a:solidFill>
                <a:latin typeface="Alice"/>
              </a:rPr>
              <a:t>From the histogram, it can be assessed that at all of the ranges of the residential assets value, the approval and the rejection rate are </a:t>
            </a:r>
            <a:r>
              <a:rPr lang="en-US" sz="2372">
                <a:solidFill>
                  <a:srgbClr val="000000"/>
                </a:solidFill>
                <a:latin typeface="Alice Bold"/>
              </a:rPr>
              <a:t>almost the same</a:t>
            </a:r>
            <a:r>
              <a:rPr lang="en-US" sz="2372">
                <a:solidFill>
                  <a:srgbClr val="000000"/>
                </a:solidFill>
                <a:latin typeface="Alice"/>
              </a:rPr>
              <a:t>.</a:t>
            </a:r>
          </a:p>
          <a:p>
            <a:pPr marL="512133" lvl="1" indent="-256067" algn="just">
              <a:lnSpc>
                <a:spcPts val="3439"/>
              </a:lnSpc>
              <a:buFont typeface="Arial"/>
              <a:buChar char="•"/>
            </a:pPr>
            <a:r>
              <a:rPr lang="en-US" sz="2372">
                <a:solidFill>
                  <a:srgbClr val="000000"/>
                </a:solidFill>
                <a:latin typeface="Alice"/>
              </a:rPr>
              <a:t>Even with the </a:t>
            </a:r>
            <a:r>
              <a:rPr lang="en-US" sz="2372">
                <a:solidFill>
                  <a:srgbClr val="000000"/>
                </a:solidFill>
                <a:latin typeface="Alice Bold"/>
              </a:rPr>
              <a:t>increasing</a:t>
            </a:r>
            <a:r>
              <a:rPr lang="en-US" sz="2372">
                <a:solidFill>
                  <a:srgbClr val="000000"/>
                </a:solidFill>
                <a:latin typeface="Alice"/>
              </a:rPr>
              <a:t> range, the distribution also remains the </a:t>
            </a:r>
            <a:r>
              <a:rPr lang="en-US" sz="2372">
                <a:solidFill>
                  <a:srgbClr val="000000"/>
                </a:solidFill>
                <a:latin typeface="Alice Bold"/>
              </a:rPr>
              <a:t>same</a:t>
            </a:r>
            <a:r>
              <a:rPr lang="en-US" sz="2372">
                <a:solidFill>
                  <a:srgbClr val="000000"/>
                </a:solidFill>
                <a:latin typeface="Alice"/>
              </a:rPr>
              <a:t>.</a:t>
            </a:r>
          </a:p>
        </p:txBody>
      </p:sp>
      <p:sp>
        <p:nvSpPr>
          <p:cNvPr id="11" name="TextBox 11"/>
          <p:cNvSpPr txBox="1"/>
          <p:nvPr/>
        </p:nvSpPr>
        <p:spPr>
          <a:xfrm>
            <a:off x="10231198" y="6660618"/>
            <a:ext cx="7028102" cy="2134486"/>
          </a:xfrm>
          <a:prstGeom prst="rect">
            <a:avLst/>
          </a:prstGeom>
        </p:spPr>
        <p:txBody>
          <a:bodyPr lIns="0" tIns="0" rIns="0" bIns="0" rtlCol="0" anchor="t">
            <a:spAutoFit/>
          </a:bodyPr>
          <a:lstStyle/>
          <a:p>
            <a:pPr algn="just">
              <a:lnSpc>
                <a:spcPts val="3439"/>
              </a:lnSpc>
            </a:pPr>
            <a:r>
              <a:rPr lang="en-US" sz="2372">
                <a:solidFill>
                  <a:srgbClr val="000000"/>
                </a:solidFill>
                <a:latin typeface="Alice"/>
              </a:rPr>
              <a:t>In this </a:t>
            </a:r>
            <a:r>
              <a:rPr lang="en-US" sz="2372">
                <a:solidFill>
                  <a:srgbClr val="000000"/>
                </a:solidFill>
                <a:latin typeface="Alice Bold"/>
              </a:rPr>
              <a:t>Welch Two Sample t-test</a:t>
            </a:r>
            <a:r>
              <a:rPr lang="en-US" sz="2372">
                <a:solidFill>
                  <a:srgbClr val="000000"/>
                </a:solidFill>
                <a:latin typeface="Alice"/>
              </a:rPr>
              <a:t>,</a:t>
            </a:r>
          </a:p>
          <a:p>
            <a:pPr algn="just">
              <a:lnSpc>
                <a:spcPts val="3439"/>
              </a:lnSpc>
            </a:pPr>
            <a:r>
              <a:rPr lang="en-US" sz="2372">
                <a:solidFill>
                  <a:srgbClr val="000000"/>
                </a:solidFill>
                <a:latin typeface="Alice Bold"/>
              </a:rPr>
              <a:t>H0</a:t>
            </a:r>
            <a:r>
              <a:rPr lang="en-US" sz="2372">
                <a:solidFill>
                  <a:srgbClr val="000000"/>
                </a:solidFill>
                <a:latin typeface="Alice"/>
              </a:rPr>
              <a:t> -&gt; Residential Asset value  does not have significant association with loan status.</a:t>
            </a:r>
          </a:p>
          <a:p>
            <a:pPr algn="just">
              <a:lnSpc>
                <a:spcPts val="3439"/>
              </a:lnSpc>
            </a:pPr>
            <a:r>
              <a:rPr lang="en-US" sz="2372">
                <a:solidFill>
                  <a:srgbClr val="000000"/>
                </a:solidFill>
                <a:latin typeface="Alice Bold"/>
              </a:rPr>
              <a:t>HA</a:t>
            </a:r>
            <a:r>
              <a:rPr lang="en-US" sz="2372">
                <a:solidFill>
                  <a:srgbClr val="000000"/>
                </a:solidFill>
                <a:latin typeface="Alice"/>
              </a:rPr>
              <a:t> -&gt; Residential Asset value has significant association with the loan status.</a:t>
            </a:r>
          </a:p>
        </p:txBody>
      </p:sp>
      <p:sp>
        <p:nvSpPr>
          <p:cNvPr id="12" name="Freeform 12"/>
          <p:cNvSpPr/>
          <p:nvPr/>
        </p:nvSpPr>
        <p:spPr>
          <a:xfrm>
            <a:off x="16708519" y="0"/>
            <a:ext cx="1579481" cy="1096690"/>
          </a:xfrm>
          <a:custGeom>
            <a:avLst/>
            <a:gdLst/>
            <a:ahLst/>
            <a:cxnLst/>
            <a:rect l="l" t="t" r="r" b="b"/>
            <a:pathLst>
              <a:path w="1579481" h="1096690">
                <a:moveTo>
                  <a:pt x="0" y="0"/>
                </a:moveTo>
                <a:lnTo>
                  <a:pt x="1579481" y="0"/>
                </a:lnTo>
                <a:lnTo>
                  <a:pt x="1579481" y="1096690"/>
                </a:lnTo>
                <a:lnTo>
                  <a:pt x="0" y="1096690"/>
                </a:lnTo>
                <a:lnTo>
                  <a:pt x="0" y="0"/>
                </a:lnTo>
                <a:close/>
              </a:path>
            </a:pathLst>
          </a:custGeom>
          <a:blipFill>
            <a:blip r:embed="rId7"/>
            <a:stretch>
              <a:fillRect/>
            </a:stretch>
          </a:blipFill>
        </p:spPr>
        <p:txBody>
          <a:bodyPr/>
          <a:lstStyle/>
          <a:p>
            <a:endParaRPr lang="en-US"/>
          </a:p>
        </p:txBody>
      </p:sp>
    </p:spTree>
  </p:cSld>
  <p:clrMapOvr>
    <a:masterClrMapping/>
  </p:clrMapOvr>
  <p:transition>
    <p:cover dir="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6000"/>
            </a:blip>
            <a:stretch>
              <a:fillRect t="-70731" b="-70731"/>
            </a:stretch>
          </a:blipFill>
        </p:spPr>
        <p:txBody>
          <a:bodyPr/>
          <a:lstStyle/>
          <a:p>
            <a:endParaRPr lang="en-US"/>
          </a:p>
        </p:txBody>
      </p:sp>
      <p:sp>
        <p:nvSpPr>
          <p:cNvPr id="3" name="Freeform 3"/>
          <p:cNvSpPr/>
          <p:nvPr/>
        </p:nvSpPr>
        <p:spPr>
          <a:xfrm>
            <a:off x="16852522" y="8603154"/>
            <a:ext cx="1435478" cy="1683846"/>
          </a:xfrm>
          <a:custGeom>
            <a:avLst/>
            <a:gdLst/>
            <a:ahLst/>
            <a:cxnLst/>
            <a:rect l="l" t="t" r="r" b="b"/>
            <a:pathLst>
              <a:path w="1435478" h="1683846">
                <a:moveTo>
                  <a:pt x="0" y="0"/>
                </a:moveTo>
                <a:lnTo>
                  <a:pt x="1435478" y="0"/>
                </a:lnTo>
                <a:lnTo>
                  <a:pt x="1435478" y="1683846"/>
                </a:lnTo>
                <a:lnTo>
                  <a:pt x="0" y="1683846"/>
                </a:lnTo>
                <a:lnTo>
                  <a:pt x="0" y="0"/>
                </a:lnTo>
                <a:close/>
              </a:path>
            </a:pathLst>
          </a:custGeom>
          <a:blipFill>
            <a:blip r:embed="rId3">
              <a:alphaModFix amt="2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775789" y="2024580"/>
            <a:ext cx="8685245" cy="6067726"/>
          </a:xfrm>
          <a:custGeom>
            <a:avLst/>
            <a:gdLst/>
            <a:ahLst/>
            <a:cxnLst/>
            <a:rect l="l" t="t" r="r" b="b"/>
            <a:pathLst>
              <a:path w="8685245" h="6067726">
                <a:moveTo>
                  <a:pt x="0" y="0"/>
                </a:moveTo>
                <a:lnTo>
                  <a:pt x="8685245" y="0"/>
                </a:lnTo>
                <a:lnTo>
                  <a:pt x="8685245" y="6067726"/>
                </a:lnTo>
                <a:lnTo>
                  <a:pt x="0" y="6067726"/>
                </a:lnTo>
                <a:lnTo>
                  <a:pt x="0" y="0"/>
                </a:lnTo>
                <a:close/>
              </a:path>
            </a:pathLst>
          </a:custGeom>
          <a:blipFill>
            <a:blip r:embed="rId5"/>
            <a:stretch>
              <a:fillRect r="-8640" b="-3580"/>
            </a:stretch>
          </a:blipFill>
          <a:ln w="19050" cap="sq">
            <a:solidFill>
              <a:srgbClr val="000000"/>
            </a:solidFill>
            <a:prstDash val="solid"/>
            <a:miter/>
          </a:ln>
        </p:spPr>
        <p:txBody>
          <a:bodyPr/>
          <a:lstStyle/>
          <a:p>
            <a:endParaRPr lang="en-US"/>
          </a:p>
        </p:txBody>
      </p:sp>
      <p:sp>
        <p:nvSpPr>
          <p:cNvPr id="5" name="TextBox 5"/>
          <p:cNvSpPr txBox="1"/>
          <p:nvPr/>
        </p:nvSpPr>
        <p:spPr>
          <a:xfrm>
            <a:off x="768171" y="231033"/>
            <a:ext cx="16423778" cy="786019"/>
          </a:xfrm>
          <a:prstGeom prst="rect">
            <a:avLst/>
          </a:prstGeom>
        </p:spPr>
        <p:txBody>
          <a:bodyPr lIns="0" tIns="0" rIns="0" bIns="0" rtlCol="0" anchor="t">
            <a:spAutoFit/>
          </a:bodyPr>
          <a:lstStyle/>
          <a:p>
            <a:pPr algn="ctr">
              <a:lnSpc>
                <a:spcPts val="6074"/>
              </a:lnSpc>
            </a:pPr>
            <a:r>
              <a:rPr lang="en-US" sz="5282" u="sng">
                <a:solidFill>
                  <a:srgbClr val="659ABF"/>
                </a:solidFill>
                <a:latin typeface="High Tide Bold"/>
              </a:rPr>
              <a:t>ANALYSIS OF INCOME </a:t>
            </a:r>
          </a:p>
        </p:txBody>
      </p:sp>
      <p:sp>
        <p:nvSpPr>
          <p:cNvPr id="6" name="TextBox 6"/>
          <p:cNvSpPr txBox="1"/>
          <p:nvPr/>
        </p:nvSpPr>
        <p:spPr>
          <a:xfrm>
            <a:off x="10225684" y="2639945"/>
            <a:ext cx="7511743" cy="4353279"/>
          </a:xfrm>
          <a:prstGeom prst="rect">
            <a:avLst/>
          </a:prstGeom>
        </p:spPr>
        <p:txBody>
          <a:bodyPr lIns="0" tIns="0" rIns="0" bIns="0" rtlCol="0" anchor="t">
            <a:spAutoFit/>
          </a:bodyPr>
          <a:lstStyle/>
          <a:p>
            <a:pPr marL="580521" lvl="1" indent="-290260" algn="just">
              <a:lnSpc>
                <a:spcPts val="3898"/>
              </a:lnSpc>
              <a:buFont typeface="Arial"/>
              <a:buChar char="•"/>
            </a:pPr>
            <a:r>
              <a:rPr lang="en-US" sz="2688">
                <a:solidFill>
                  <a:srgbClr val="000000"/>
                </a:solidFill>
                <a:latin typeface="Alice"/>
              </a:rPr>
              <a:t>The graph illustrates a </a:t>
            </a:r>
            <a:r>
              <a:rPr lang="en-US" sz="2688">
                <a:solidFill>
                  <a:srgbClr val="000000"/>
                </a:solidFill>
                <a:latin typeface="Alice Bold"/>
              </a:rPr>
              <a:t>direct correlation </a:t>
            </a:r>
            <a:r>
              <a:rPr lang="en-US" sz="2688">
                <a:solidFill>
                  <a:srgbClr val="000000"/>
                </a:solidFill>
                <a:latin typeface="Alice"/>
              </a:rPr>
              <a:t>between annual income and loan amount, implying that an increase in annual income corresponds to a higher loan amount. </a:t>
            </a:r>
          </a:p>
          <a:p>
            <a:pPr marL="580521" lvl="1" indent="-290260" algn="just">
              <a:lnSpc>
                <a:spcPts val="3898"/>
              </a:lnSpc>
              <a:buFont typeface="Arial"/>
              <a:buChar char="•"/>
            </a:pPr>
            <a:r>
              <a:rPr lang="en-US" sz="2688">
                <a:solidFill>
                  <a:srgbClr val="000000"/>
                </a:solidFill>
                <a:latin typeface="Alice"/>
              </a:rPr>
              <a:t>Furthermore, the distribution of approvals and rejections seems </a:t>
            </a:r>
            <a:r>
              <a:rPr lang="en-US" sz="2688">
                <a:solidFill>
                  <a:srgbClr val="000000"/>
                </a:solidFill>
                <a:latin typeface="Alice Bold"/>
              </a:rPr>
              <a:t>comparable</a:t>
            </a:r>
            <a:r>
              <a:rPr lang="en-US" sz="2688">
                <a:solidFill>
                  <a:srgbClr val="000000"/>
                </a:solidFill>
                <a:latin typeface="Alice"/>
              </a:rPr>
              <a:t>, indicating that approval and rejection rates remain consistent across different levels of annual income and loan amount.</a:t>
            </a:r>
          </a:p>
        </p:txBody>
      </p:sp>
      <p:sp>
        <p:nvSpPr>
          <p:cNvPr id="7" name="Freeform 7"/>
          <p:cNvSpPr/>
          <p:nvPr/>
        </p:nvSpPr>
        <p:spPr>
          <a:xfrm>
            <a:off x="16708519" y="0"/>
            <a:ext cx="1579481" cy="1096690"/>
          </a:xfrm>
          <a:custGeom>
            <a:avLst/>
            <a:gdLst/>
            <a:ahLst/>
            <a:cxnLst/>
            <a:rect l="l" t="t" r="r" b="b"/>
            <a:pathLst>
              <a:path w="1579481" h="1096690">
                <a:moveTo>
                  <a:pt x="0" y="0"/>
                </a:moveTo>
                <a:lnTo>
                  <a:pt x="1579481" y="0"/>
                </a:lnTo>
                <a:lnTo>
                  <a:pt x="1579481" y="1096690"/>
                </a:lnTo>
                <a:lnTo>
                  <a:pt x="0" y="1096690"/>
                </a:lnTo>
                <a:lnTo>
                  <a:pt x="0" y="0"/>
                </a:lnTo>
                <a:close/>
              </a:path>
            </a:pathLst>
          </a:custGeom>
          <a:blipFill>
            <a:blip r:embed="rId6"/>
            <a:stretch>
              <a:fillRect/>
            </a:stretch>
          </a:blipFill>
        </p:spPr>
        <p:txBody>
          <a:bodyPr/>
          <a:lstStyle/>
          <a:p>
            <a:endParaRPr lang="en-US"/>
          </a:p>
        </p:txBody>
      </p:sp>
    </p:spTree>
  </p:cSld>
  <p:clrMapOvr>
    <a:masterClrMapping/>
  </p:clrMapOvr>
  <p:transition>
    <p:cover dir="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txBody>
          <a:bodyPr/>
          <a:lstStyle/>
          <a:p>
            <a:endParaRPr lang="en-US"/>
          </a:p>
        </p:txBody>
      </p:sp>
      <p:sp>
        <p:nvSpPr>
          <p:cNvPr id="3" name="Freeform 3"/>
          <p:cNvSpPr/>
          <p:nvPr/>
        </p:nvSpPr>
        <p:spPr>
          <a:xfrm>
            <a:off x="16708519" y="0"/>
            <a:ext cx="1579481" cy="1096690"/>
          </a:xfrm>
          <a:custGeom>
            <a:avLst/>
            <a:gdLst/>
            <a:ahLst/>
            <a:cxnLst/>
            <a:rect l="l" t="t" r="r" b="b"/>
            <a:pathLst>
              <a:path w="1579481" h="1096690">
                <a:moveTo>
                  <a:pt x="0" y="0"/>
                </a:moveTo>
                <a:lnTo>
                  <a:pt x="1579481" y="0"/>
                </a:lnTo>
                <a:lnTo>
                  <a:pt x="1579481" y="1096690"/>
                </a:lnTo>
                <a:lnTo>
                  <a:pt x="0" y="1096690"/>
                </a:lnTo>
                <a:lnTo>
                  <a:pt x="0" y="0"/>
                </a:lnTo>
                <a:close/>
              </a:path>
            </a:pathLst>
          </a:custGeom>
          <a:blipFill>
            <a:blip r:embed="rId3"/>
            <a:stretch>
              <a:fillRect/>
            </a:stretch>
          </a:blipFill>
        </p:spPr>
        <p:txBody>
          <a:bodyPr/>
          <a:lstStyle/>
          <a:p>
            <a:endParaRPr lang="en-US"/>
          </a:p>
        </p:txBody>
      </p:sp>
      <p:sp>
        <p:nvSpPr>
          <p:cNvPr id="4" name="Freeform 4"/>
          <p:cNvSpPr/>
          <p:nvPr/>
        </p:nvSpPr>
        <p:spPr>
          <a:xfrm rot="3652166">
            <a:off x="3329959" y="2142196"/>
            <a:ext cx="3674981" cy="3674981"/>
          </a:xfrm>
          <a:custGeom>
            <a:avLst/>
            <a:gdLst/>
            <a:ahLst/>
            <a:cxnLst/>
            <a:rect l="l" t="t" r="r" b="b"/>
            <a:pathLst>
              <a:path w="3674981" h="3674981">
                <a:moveTo>
                  <a:pt x="0" y="0"/>
                </a:moveTo>
                <a:lnTo>
                  <a:pt x="3674981" y="0"/>
                </a:lnTo>
                <a:lnTo>
                  <a:pt x="3674981" y="3674981"/>
                </a:lnTo>
                <a:lnTo>
                  <a:pt x="0" y="36749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7191273">
            <a:off x="11023494" y="5053309"/>
            <a:ext cx="3911798" cy="3911798"/>
          </a:xfrm>
          <a:custGeom>
            <a:avLst/>
            <a:gdLst/>
            <a:ahLst/>
            <a:cxnLst/>
            <a:rect l="l" t="t" r="r" b="b"/>
            <a:pathLst>
              <a:path w="3911798" h="3911798">
                <a:moveTo>
                  <a:pt x="0" y="0"/>
                </a:moveTo>
                <a:lnTo>
                  <a:pt x="3911798" y="0"/>
                </a:lnTo>
                <a:lnTo>
                  <a:pt x="3911798" y="3911798"/>
                </a:lnTo>
                <a:lnTo>
                  <a:pt x="0" y="3911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3096816" y="4472094"/>
            <a:ext cx="12094369" cy="1566544"/>
          </a:xfrm>
          <a:prstGeom prst="rect">
            <a:avLst/>
          </a:prstGeom>
        </p:spPr>
        <p:txBody>
          <a:bodyPr lIns="0" tIns="0" rIns="0" bIns="0" rtlCol="0" anchor="t">
            <a:spAutoFit/>
          </a:bodyPr>
          <a:lstStyle/>
          <a:p>
            <a:pPr algn="ctr">
              <a:lnSpc>
                <a:spcPts val="12880"/>
              </a:lnSpc>
            </a:pPr>
            <a:r>
              <a:rPr lang="en-US" sz="9200">
                <a:solidFill>
                  <a:srgbClr val="0CC0DF"/>
                </a:solidFill>
                <a:latin typeface="Canva Sans Bold"/>
              </a:rPr>
              <a:t>FEATURE SELECTION</a:t>
            </a:r>
          </a:p>
        </p:txBody>
      </p:sp>
      <p:pic>
        <p:nvPicPr>
          <p:cNvPr id="7" name="Picture 7"/>
          <p:cNvPicPr>
            <a:picLocks noChangeAspect="1"/>
          </p:cNvPicPr>
          <p:nvPr/>
        </p:nvPicPr>
        <p:blipFill>
          <a:blip r:embed="rId6"/>
          <a:srcRect/>
          <a:stretch>
            <a:fillRect/>
          </a:stretch>
        </p:blipFill>
        <p:spPr>
          <a:xfrm>
            <a:off x="14669351" y="5402302"/>
            <a:ext cx="1960047" cy="2153898"/>
          </a:xfrm>
          <a:prstGeom prst="rect">
            <a:avLst/>
          </a:prstGeom>
        </p:spPr>
      </p:pic>
    </p:spTree>
  </p:cSld>
  <p:clrMapOvr>
    <a:masterClrMapping/>
  </p:clrMapOvr>
  <p:transition>
    <p:cover dir="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txBody>
          <a:bodyPr/>
          <a:lstStyle/>
          <a:p>
            <a:endParaRPr lang="en-US"/>
          </a:p>
        </p:txBody>
      </p:sp>
      <p:sp>
        <p:nvSpPr>
          <p:cNvPr id="3" name="Freeform 3"/>
          <p:cNvSpPr/>
          <p:nvPr/>
        </p:nvSpPr>
        <p:spPr>
          <a:xfrm>
            <a:off x="16734871" y="0"/>
            <a:ext cx="1579481" cy="1096690"/>
          </a:xfrm>
          <a:custGeom>
            <a:avLst/>
            <a:gdLst/>
            <a:ahLst/>
            <a:cxnLst/>
            <a:rect l="l" t="t" r="r" b="b"/>
            <a:pathLst>
              <a:path w="1579481" h="1096690">
                <a:moveTo>
                  <a:pt x="0" y="0"/>
                </a:moveTo>
                <a:lnTo>
                  <a:pt x="1579481" y="0"/>
                </a:lnTo>
                <a:lnTo>
                  <a:pt x="1579481" y="1096690"/>
                </a:lnTo>
                <a:lnTo>
                  <a:pt x="0" y="1096690"/>
                </a:lnTo>
                <a:lnTo>
                  <a:pt x="0" y="0"/>
                </a:lnTo>
                <a:close/>
              </a:path>
            </a:pathLst>
          </a:custGeom>
          <a:blipFill>
            <a:blip r:embed="rId3"/>
            <a:stretch>
              <a:fillRect/>
            </a:stretch>
          </a:blipFill>
        </p:spPr>
        <p:txBody>
          <a:bodyPr/>
          <a:lstStyle/>
          <a:p>
            <a:endParaRPr lang="en-US"/>
          </a:p>
        </p:txBody>
      </p:sp>
      <p:sp>
        <p:nvSpPr>
          <p:cNvPr id="4" name="Freeform 4"/>
          <p:cNvSpPr/>
          <p:nvPr/>
        </p:nvSpPr>
        <p:spPr>
          <a:xfrm>
            <a:off x="1028700" y="2571958"/>
            <a:ext cx="7088727" cy="6248550"/>
          </a:xfrm>
          <a:custGeom>
            <a:avLst/>
            <a:gdLst/>
            <a:ahLst/>
            <a:cxnLst/>
            <a:rect l="l" t="t" r="r" b="b"/>
            <a:pathLst>
              <a:path w="7088727" h="6248550">
                <a:moveTo>
                  <a:pt x="0" y="0"/>
                </a:moveTo>
                <a:lnTo>
                  <a:pt x="7088727" y="0"/>
                </a:lnTo>
                <a:lnTo>
                  <a:pt x="7088727" y="6248550"/>
                </a:lnTo>
                <a:lnTo>
                  <a:pt x="0" y="6248550"/>
                </a:lnTo>
                <a:lnTo>
                  <a:pt x="0" y="0"/>
                </a:lnTo>
                <a:close/>
              </a:path>
            </a:pathLst>
          </a:custGeom>
          <a:blipFill>
            <a:blip r:embed="rId4"/>
            <a:stretch>
              <a:fillRect l="-20723" r="-21942"/>
            </a:stretch>
          </a:blipFill>
          <a:ln w="19050" cap="sq">
            <a:solidFill>
              <a:srgbClr val="000000"/>
            </a:solidFill>
            <a:prstDash val="solid"/>
            <a:miter/>
          </a:ln>
        </p:spPr>
        <p:txBody>
          <a:bodyPr/>
          <a:lstStyle/>
          <a:p>
            <a:endParaRPr lang="en-US"/>
          </a:p>
        </p:txBody>
      </p:sp>
      <p:sp>
        <p:nvSpPr>
          <p:cNvPr id="5" name="TextBox 5"/>
          <p:cNvSpPr txBox="1"/>
          <p:nvPr/>
        </p:nvSpPr>
        <p:spPr>
          <a:xfrm>
            <a:off x="9148762" y="3778209"/>
            <a:ext cx="7044483" cy="1579252"/>
          </a:xfrm>
          <a:prstGeom prst="rect">
            <a:avLst/>
          </a:prstGeom>
        </p:spPr>
        <p:txBody>
          <a:bodyPr lIns="0" tIns="0" rIns="0" bIns="0" rtlCol="0" anchor="t">
            <a:spAutoFit/>
          </a:bodyPr>
          <a:lstStyle/>
          <a:p>
            <a:pPr algn="just">
              <a:lnSpc>
                <a:spcPts val="3106"/>
              </a:lnSpc>
            </a:pPr>
            <a:r>
              <a:rPr lang="en-US" sz="2701">
                <a:solidFill>
                  <a:srgbClr val="F4D314"/>
                </a:solidFill>
                <a:latin typeface="Alice"/>
              </a:rPr>
              <a:t>This correlation plot illustrates that the variable ‘</a:t>
            </a:r>
            <a:r>
              <a:rPr lang="en-US" sz="2701">
                <a:solidFill>
                  <a:srgbClr val="FFFFFF"/>
                </a:solidFill>
                <a:latin typeface="Alice Bold"/>
              </a:rPr>
              <a:t>cibil_score</a:t>
            </a:r>
            <a:r>
              <a:rPr lang="en-US" sz="2701">
                <a:solidFill>
                  <a:srgbClr val="F4D314"/>
                </a:solidFill>
                <a:latin typeface="Alice"/>
              </a:rPr>
              <a:t>’ has the </a:t>
            </a:r>
            <a:r>
              <a:rPr lang="en-US" sz="2701">
                <a:solidFill>
                  <a:srgbClr val="F4D314"/>
                </a:solidFill>
                <a:latin typeface="Alice Bold"/>
              </a:rPr>
              <a:t>highest</a:t>
            </a:r>
            <a:r>
              <a:rPr lang="en-US" sz="2701">
                <a:solidFill>
                  <a:srgbClr val="F4D314"/>
                </a:solidFill>
                <a:latin typeface="Alice"/>
              </a:rPr>
              <a:t> correlation to our target column, ‘loan_status’.</a:t>
            </a:r>
          </a:p>
        </p:txBody>
      </p:sp>
      <p:sp>
        <p:nvSpPr>
          <p:cNvPr id="6" name="TextBox 6"/>
          <p:cNvSpPr txBox="1"/>
          <p:nvPr/>
        </p:nvSpPr>
        <p:spPr>
          <a:xfrm>
            <a:off x="9148762" y="6755228"/>
            <a:ext cx="7044483" cy="1188727"/>
          </a:xfrm>
          <a:prstGeom prst="rect">
            <a:avLst/>
          </a:prstGeom>
        </p:spPr>
        <p:txBody>
          <a:bodyPr lIns="0" tIns="0" rIns="0" bIns="0" rtlCol="0" anchor="t">
            <a:spAutoFit/>
          </a:bodyPr>
          <a:lstStyle/>
          <a:p>
            <a:pPr algn="just">
              <a:lnSpc>
                <a:spcPts val="3106"/>
              </a:lnSpc>
            </a:pPr>
            <a:r>
              <a:rPr lang="en-US" sz="2701">
                <a:solidFill>
                  <a:srgbClr val="F4D314"/>
                </a:solidFill>
                <a:latin typeface="Alice"/>
              </a:rPr>
              <a:t>Additionally, the ‘</a:t>
            </a:r>
            <a:r>
              <a:rPr lang="en-US" sz="2701">
                <a:solidFill>
                  <a:srgbClr val="FFFFFF"/>
                </a:solidFill>
                <a:latin typeface="Alice Bold"/>
              </a:rPr>
              <a:t>loan_amount</a:t>
            </a:r>
            <a:r>
              <a:rPr lang="en-US" sz="2701">
                <a:solidFill>
                  <a:srgbClr val="F4D314"/>
                </a:solidFill>
                <a:latin typeface="Alice"/>
              </a:rPr>
              <a:t>’ also showcases high correlation to the assorted asset values.</a:t>
            </a:r>
          </a:p>
        </p:txBody>
      </p:sp>
      <p:sp>
        <p:nvSpPr>
          <p:cNvPr id="7" name="TextBox 7"/>
          <p:cNvSpPr txBox="1"/>
          <p:nvPr/>
        </p:nvSpPr>
        <p:spPr>
          <a:xfrm>
            <a:off x="5076884" y="548028"/>
            <a:ext cx="8143757" cy="775861"/>
          </a:xfrm>
          <a:prstGeom prst="rect">
            <a:avLst/>
          </a:prstGeom>
        </p:spPr>
        <p:txBody>
          <a:bodyPr lIns="0" tIns="0" rIns="0" bIns="0" rtlCol="0" anchor="t">
            <a:spAutoFit/>
          </a:bodyPr>
          <a:lstStyle/>
          <a:p>
            <a:pPr algn="ctr">
              <a:lnSpc>
                <a:spcPts val="5960"/>
              </a:lnSpc>
            </a:pPr>
            <a:r>
              <a:rPr lang="en-US" sz="5182" u="sng">
                <a:solidFill>
                  <a:srgbClr val="8EAF8A"/>
                </a:solidFill>
                <a:latin typeface="High Tide Bold"/>
              </a:rPr>
              <a:t>CORRELATION ANALYSIS</a:t>
            </a:r>
          </a:p>
        </p:txBody>
      </p:sp>
      <p:sp>
        <p:nvSpPr>
          <p:cNvPr id="8" name="TextBox 8"/>
          <p:cNvSpPr txBox="1"/>
          <p:nvPr/>
        </p:nvSpPr>
        <p:spPr>
          <a:xfrm>
            <a:off x="1738833" y="1559760"/>
            <a:ext cx="14819858" cy="464820"/>
          </a:xfrm>
          <a:prstGeom prst="rect">
            <a:avLst/>
          </a:prstGeom>
        </p:spPr>
        <p:txBody>
          <a:bodyPr lIns="0" tIns="0" rIns="0" bIns="0" rtlCol="0" anchor="t">
            <a:spAutoFit/>
          </a:bodyPr>
          <a:lstStyle/>
          <a:p>
            <a:pPr algn="ctr">
              <a:lnSpc>
                <a:spcPts val="3780"/>
              </a:lnSpc>
            </a:pPr>
            <a:r>
              <a:rPr lang="en-US" sz="2700">
                <a:solidFill>
                  <a:srgbClr val="FFFFFF"/>
                </a:solidFill>
                <a:latin typeface="Canva Sans"/>
              </a:rPr>
              <a:t>Which is the single most influential factor in determining the probability of loan approval?</a:t>
            </a:r>
          </a:p>
        </p:txBody>
      </p:sp>
    </p:spTree>
  </p:cSld>
  <p:clrMapOvr>
    <a:masterClrMapping/>
  </p:clrMapOvr>
  <p:transition>
    <p:cover dir="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txBody>
          <a:bodyPr/>
          <a:lstStyle/>
          <a:p>
            <a:endParaRPr lang="en-US"/>
          </a:p>
        </p:txBody>
      </p:sp>
      <p:sp>
        <p:nvSpPr>
          <p:cNvPr id="3" name="Freeform 3"/>
          <p:cNvSpPr/>
          <p:nvPr/>
        </p:nvSpPr>
        <p:spPr>
          <a:xfrm>
            <a:off x="436550" y="1633766"/>
            <a:ext cx="5680494" cy="3509734"/>
          </a:xfrm>
          <a:custGeom>
            <a:avLst/>
            <a:gdLst/>
            <a:ahLst/>
            <a:cxnLst/>
            <a:rect l="l" t="t" r="r" b="b"/>
            <a:pathLst>
              <a:path w="5680494" h="3509734">
                <a:moveTo>
                  <a:pt x="0" y="0"/>
                </a:moveTo>
                <a:lnTo>
                  <a:pt x="5680495" y="0"/>
                </a:lnTo>
                <a:lnTo>
                  <a:pt x="5680495" y="3509734"/>
                </a:lnTo>
                <a:lnTo>
                  <a:pt x="0" y="3509734"/>
                </a:lnTo>
                <a:lnTo>
                  <a:pt x="0" y="0"/>
                </a:lnTo>
                <a:close/>
              </a:path>
            </a:pathLst>
          </a:custGeom>
          <a:blipFill>
            <a:blip r:embed="rId3"/>
            <a:stretch>
              <a:fillRect/>
            </a:stretch>
          </a:blipFill>
          <a:ln w="28575" cap="sq">
            <a:solidFill>
              <a:srgbClr val="000000"/>
            </a:solidFill>
            <a:prstDash val="solid"/>
            <a:miter/>
          </a:ln>
        </p:spPr>
        <p:txBody>
          <a:bodyPr/>
          <a:lstStyle/>
          <a:p>
            <a:endParaRPr lang="en-US"/>
          </a:p>
        </p:txBody>
      </p:sp>
      <p:sp>
        <p:nvSpPr>
          <p:cNvPr id="4" name="Freeform 4"/>
          <p:cNvSpPr/>
          <p:nvPr/>
        </p:nvSpPr>
        <p:spPr>
          <a:xfrm>
            <a:off x="6308515" y="1633766"/>
            <a:ext cx="5680494" cy="3509734"/>
          </a:xfrm>
          <a:custGeom>
            <a:avLst/>
            <a:gdLst/>
            <a:ahLst/>
            <a:cxnLst/>
            <a:rect l="l" t="t" r="r" b="b"/>
            <a:pathLst>
              <a:path w="5680494" h="3509734">
                <a:moveTo>
                  <a:pt x="0" y="0"/>
                </a:moveTo>
                <a:lnTo>
                  <a:pt x="5680495" y="0"/>
                </a:lnTo>
                <a:lnTo>
                  <a:pt x="5680495" y="3509734"/>
                </a:lnTo>
                <a:lnTo>
                  <a:pt x="0" y="3509734"/>
                </a:lnTo>
                <a:lnTo>
                  <a:pt x="0" y="0"/>
                </a:lnTo>
                <a:close/>
              </a:path>
            </a:pathLst>
          </a:custGeom>
          <a:blipFill>
            <a:blip r:embed="rId4"/>
            <a:stretch>
              <a:fillRect/>
            </a:stretch>
          </a:blipFill>
          <a:ln w="28575" cap="sq">
            <a:solidFill>
              <a:srgbClr val="000000"/>
            </a:solidFill>
            <a:prstDash val="solid"/>
            <a:miter/>
          </a:ln>
        </p:spPr>
        <p:txBody>
          <a:bodyPr/>
          <a:lstStyle/>
          <a:p>
            <a:endParaRPr lang="en-US"/>
          </a:p>
        </p:txBody>
      </p:sp>
      <p:sp>
        <p:nvSpPr>
          <p:cNvPr id="5" name="Freeform 5"/>
          <p:cNvSpPr/>
          <p:nvPr/>
        </p:nvSpPr>
        <p:spPr>
          <a:xfrm>
            <a:off x="12179510" y="1633766"/>
            <a:ext cx="5680494" cy="3509734"/>
          </a:xfrm>
          <a:custGeom>
            <a:avLst/>
            <a:gdLst/>
            <a:ahLst/>
            <a:cxnLst/>
            <a:rect l="l" t="t" r="r" b="b"/>
            <a:pathLst>
              <a:path w="5680494" h="3509734">
                <a:moveTo>
                  <a:pt x="0" y="0"/>
                </a:moveTo>
                <a:lnTo>
                  <a:pt x="5680494" y="0"/>
                </a:lnTo>
                <a:lnTo>
                  <a:pt x="5680494" y="3509734"/>
                </a:lnTo>
                <a:lnTo>
                  <a:pt x="0" y="3509734"/>
                </a:lnTo>
                <a:lnTo>
                  <a:pt x="0" y="0"/>
                </a:lnTo>
                <a:close/>
              </a:path>
            </a:pathLst>
          </a:custGeom>
          <a:blipFill>
            <a:blip r:embed="rId5"/>
            <a:stretch>
              <a:fillRect/>
            </a:stretch>
          </a:blipFill>
          <a:ln w="28575" cap="sq">
            <a:solidFill>
              <a:srgbClr val="000000"/>
            </a:solidFill>
            <a:prstDash val="solid"/>
            <a:miter/>
          </a:ln>
        </p:spPr>
        <p:txBody>
          <a:bodyPr/>
          <a:lstStyle/>
          <a:p>
            <a:endParaRPr lang="en-US"/>
          </a:p>
        </p:txBody>
      </p:sp>
      <p:sp>
        <p:nvSpPr>
          <p:cNvPr id="6" name="Freeform 6"/>
          <p:cNvSpPr/>
          <p:nvPr/>
        </p:nvSpPr>
        <p:spPr>
          <a:xfrm>
            <a:off x="436550" y="5799040"/>
            <a:ext cx="5680494" cy="3507208"/>
          </a:xfrm>
          <a:custGeom>
            <a:avLst/>
            <a:gdLst/>
            <a:ahLst/>
            <a:cxnLst/>
            <a:rect l="l" t="t" r="r" b="b"/>
            <a:pathLst>
              <a:path w="5680494" h="3507208">
                <a:moveTo>
                  <a:pt x="0" y="0"/>
                </a:moveTo>
                <a:lnTo>
                  <a:pt x="5680495" y="0"/>
                </a:lnTo>
                <a:lnTo>
                  <a:pt x="5680495" y="3507208"/>
                </a:lnTo>
                <a:lnTo>
                  <a:pt x="0" y="3507208"/>
                </a:lnTo>
                <a:lnTo>
                  <a:pt x="0" y="0"/>
                </a:lnTo>
                <a:close/>
              </a:path>
            </a:pathLst>
          </a:custGeom>
          <a:blipFill>
            <a:blip r:embed="rId6"/>
            <a:stretch>
              <a:fillRect t="-36" b="-36"/>
            </a:stretch>
          </a:blipFill>
          <a:ln w="28575" cap="sq">
            <a:solidFill>
              <a:srgbClr val="000000"/>
            </a:solidFill>
            <a:prstDash val="solid"/>
            <a:miter/>
          </a:ln>
        </p:spPr>
        <p:txBody>
          <a:bodyPr/>
          <a:lstStyle/>
          <a:p>
            <a:endParaRPr lang="en-US"/>
          </a:p>
        </p:txBody>
      </p:sp>
      <p:sp>
        <p:nvSpPr>
          <p:cNvPr id="7" name="TextBox 7"/>
          <p:cNvSpPr txBox="1"/>
          <p:nvPr/>
        </p:nvSpPr>
        <p:spPr>
          <a:xfrm>
            <a:off x="2845195" y="548028"/>
            <a:ext cx="11797407" cy="775861"/>
          </a:xfrm>
          <a:prstGeom prst="rect">
            <a:avLst/>
          </a:prstGeom>
        </p:spPr>
        <p:txBody>
          <a:bodyPr lIns="0" tIns="0" rIns="0" bIns="0" rtlCol="0" anchor="t">
            <a:spAutoFit/>
          </a:bodyPr>
          <a:lstStyle/>
          <a:p>
            <a:pPr algn="ctr">
              <a:lnSpc>
                <a:spcPts val="5960"/>
              </a:lnSpc>
            </a:pPr>
            <a:r>
              <a:rPr lang="en-US" sz="5182" u="sng">
                <a:solidFill>
                  <a:srgbClr val="659ABF"/>
                </a:solidFill>
                <a:latin typeface="High Tide Bold"/>
              </a:rPr>
              <a:t>BEST PREDICTORS USING ‘LEAPS</a:t>
            </a:r>
            <a:r>
              <a:rPr lang="en-US" sz="5182">
                <a:solidFill>
                  <a:srgbClr val="659ABF"/>
                </a:solidFill>
                <a:latin typeface="High Tide Bold"/>
              </a:rPr>
              <a:t>’</a:t>
            </a:r>
          </a:p>
        </p:txBody>
      </p:sp>
      <p:sp>
        <p:nvSpPr>
          <p:cNvPr id="8" name="TextBox 8"/>
          <p:cNvSpPr txBox="1"/>
          <p:nvPr/>
        </p:nvSpPr>
        <p:spPr>
          <a:xfrm>
            <a:off x="9139238" y="4917632"/>
            <a:ext cx="9525" cy="394586"/>
          </a:xfrm>
          <a:prstGeom prst="rect">
            <a:avLst/>
          </a:prstGeom>
        </p:spPr>
        <p:txBody>
          <a:bodyPr lIns="0" tIns="0" rIns="0" bIns="0" rtlCol="0" anchor="t">
            <a:spAutoFit/>
          </a:bodyPr>
          <a:lstStyle/>
          <a:p>
            <a:pPr algn="ctr">
              <a:lnSpc>
                <a:spcPts val="3294"/>
              </a:lnSpc>
              <a:spcBef>
                <a:spcPct val="0"/>
              </a:spcBef>
            </a:pPr>
            <a:endParaRPr/>
          </a:p>
        </p:txBody>
      </p:sp>
      <p:sp>
        <p:nvSpPr>
          <p:cNvPr id="9" name="TextBox 9"/>
          <p:cNvSpPr txBox="1"/>
          <p:nvPr/>
        </p:nvSpPr>
        <p:spPr>
          <a:xfrm>
            <a:off x="6406766" y="5796289"/>
            <a:ext cx="11545487" cy="3522235"/>
          </a:xfrm>
          <a:prstGeom prst="rect">
            <a:avLst/>
          </a:prstGeom>
        </p:spPr>
        <p:txBody>
          <a:bodyPr lIns="0" tIns="0" rIns="0" bIns="0" rtlCol="0" anchor="t">
            <a:spAutoFit/>
          </a:bodyPr>
          <a:lstStyle/>
          <a:p>
            <a:pPr marL="579180" lvl="1" indent="-289590" algn="just">
              <a:lnSpc>
                <a:spcPts val="3085"/>
              </a:lnSpc>
              <a:buFont typeface="Arial"/>
              <a:buChar char="•"/>
            </a:pPr>
            <a:r>
              <a:rPr lang="en-US" sz="2682">
                <a:solidFill>
                  <a:srgbClr val="FFFFFF"/>
                </a:solidFill>
                <a:latin typeface="Alice"/>
              </a:rPr>
              <a:t>The ‘</a:t>
            </a:r>
            <a:r>
              <a:rPr lang="en-US" sz="2682">
                <a:solidFill>
                  <a:srgbClr val="FFFFFF"/>
                </a:solidFill>
                <a:latin typeface="Alice Bold"/>
              </a:rPr>
              <a:t>regsubsets()</a:t>
            </a:r>
            <a:r>
              <a:rPr lang="en-US" sz="2682">
                <a:solidFill>
                  <a:srgbClr val="FFFFFF"/>
                </a:solidFill>
                <a:latin typeface="Alice"/>
              </a:rPr>
              <a:t>’ selection method:  </a:t>
            </a:r>
            <a:r>
              <a:rPr lang="en-US" sz="2682">
                <a:solidFill>
                  <a:srgbClr val="FFFFFF"/>
                </a:solidFill>
                <a:latin typeface="Alice Bold"/>
              </a:rPr>
              <a:t>Adjusted R-squared (adjr2)</a:t>
            </a:r>
            <a:r>
              <a:rPr lang="en-US" sz="2682">
                <a:solidFill>
                  <a:srgbClr val="FFFFFF"/>
                </a:solidFill>
                <a:latin typeface="Alice"/>
              </a:rPr>
              <a:t>, </a:t>
            </a:r>
            <a:r>
              <a:rPr lang="en-US" sz="2682">
                <a:solidFill>
                  <a:srgbClr val="FFFFFF"/>
                </a:solidFill>
                <a:latin typeface="Alice Bold"/>
              </a:rPr>
              <a:t>R-squared (r2)</a:t>
            </a:r>
            <a:r>
              <a:rPr lang="en-US" sz="2682">
                <a:solidFill>
                  <a:srgbClr val="FFFFFF"/>
                </a:solidFill>
                <a:latin typeface="Alice"/>
              </a:rPr>
              <a:t>, </a:t>
            </a:r>
            <a:r>
              <a:rPr lang="en-US" sz="2682">
                <a:solidFill>
                  <a:srgbClr val="FFFFFF"/>
                </a:solidFill>
                <a:latin typeface="Alice Bold"/>
              </a:rPr>
              <a:t>Bayesian Information Criterion (BIC)</a:t>
            </a:r>
            <a:r>
              <a:rPr lang="en-US" sz="2682">
                <a:solidFill>
                  <a:srgbClr val="FFFFFF"/>
                </a:solidFill>
                <a:latin typeface="Alice"/>
              </a:rPr>
              <a:t>, or </a:t>
            </a:r>
            <a:r>
              <a:rPr lang="en-US" sz="2682">
                <a:solidFill>
                  <a:srgbClr val="FFFFFF"/>
                </a:solidFill>
                <a:latin typeface="Alice Bold"/>
              </a:rPr>
              <a:t>Mallows' Cp</a:t>
            </a:r>
            <a:r>
              <a:rPr lang="en-US" sz="2682">
                <a:solidFill>
                  <a:srgbClr val="FFFFFF"/>
                </a:solidFill>
                <a:latin typeface="Alice"/>
              </a:rPr>
              <a:t>.</a:t>
            </a:r>
          </a:p>
          <a:p>
            <a:pPr algn="just">
              <a:lnSpc>
                <a:spcPts val="3085"/>
              </a:lnSpc>
            </a:pPr>
            <a:endParaRPr lang="en-US" sz="2682">
              <a:solidFill>
                <a:srgbClr val="FFFFFF"/>
              </a:solidFill>
              <a:latin typeface="Alice"/>
            </a:endParaRPr>
          </a:p>
          <a:p>
            <a:pPr marL="579180" lvl="1" indent="-289590" algn="just">
              <a:lnSpc>
                <a:spcPts val="3085"/>
              </a:lnSpc>
              <a:buFont typeface="Arial"/>
              <a:buChar char="•"/>
            </a:pPr>
            <a:r>
              <a:rPr lang="en-US" sz="2682">
                <a:solidFill>
                  <a:srgbClr val="FFFFFF"/>
                </a:solidFill>
                <a:latin typeface="Alice"/>
              </a:rPr>
              <a:t>Used to find the best subset of predictor variables that minimizes or maximizes a chosen criterion.</a:t>
            </a:r>
          </a:p>
          <a:p>
            <a:pPr algn="just">
              <a:lnSpc>
                <a:spcPts val="3085"/>
              </a:lnSpc>
            </a:pPr>
            <a:endParaRPr lang="en-US" sz="2682">
              <a:solidFill>
                <a:srgbClr val="FFFFFF"/>
              </a:solidFill>
              <a:latin typeface="Alice"/>
            </a:endParaRPr>
          </a:p>
          <a:p>
            <a:pPr marL="579180" lvl="1" indent="-289590" algn="just">
              <a:lnSpc>
                <a:spcPts val="3085"/>
              </a:lnSpc>
              <a:spcBef>
                <a:spcPct val="0"/>
              </a:spcBef>
              <a:buFont typeface="Arial"/>
              <a:buChar char="•"/>
            </a:pPr>
            <a:r>
              <a:rPr lang="en-US" sz="2682">
                <a:solidFill>
                  <a:srgbClr val="FFFFFF"/>
                </a:solidFill>
                <a:latin typeface="Alice"/>
              </a:rPr>
              <a:t>Based on our analysis of these plots, the best predictors from the 13 total variables are found to be -‘</a:t>
            </a:r>
            <a:r>
              <a:rPr lang="en-US" sz="2682">
                <a:solidFill>
                  <a:srgbClr val="FFFFFF"/>
                </a:solidFill>
                <a:latin typeface="Alice Bold"/>
              </a:rPr>
              <a:t>no_of_dependents</a:t>
            </a:r>
            <a:r>
              <a:rPr lang="en-US" sz="2682">
                <a:solidFill>
                  <a:srgbClr val="FFFFFF"/>
                </a:solidFill>
                <a:latin typeface="Alice"/>
              </a:rPr>
              <a:t>’, ‘</a:t>
            </a:r>
            <a:r>
              <a:rPr lang="en-US" sz="2682">
                <a:solidFill>
                  <a:srgbClr val="FFFFFF"/>
                </a:solidFill>
                <a:latin typeface="Alice Bold"/>
              </a:rPr>
              <a:t>loan_term</a:t>
            </a:r>
            <a:r>
              <a:rPr lang="en-US" sz="2682">
                <a:solidFill>
                  <a:srgbClr val="FFFFFF"/>
                </a:solidFill>
                <a:latin typeface="Alice"/>
              </a:rPr>
              <a:t>’, ‘</a:t>
            </a:r>
            <a:r>
              <a:rPr lang="en-US" sz="2682">
                <a:solidFill>
                  <a:srgbClr val="FFFFFF"/>
                </a:solidFill>
                <a:latin typeface="Alice Bold"/>
              </a:rPr>
              <a:t>income_annum</a:t>
            </a:r>
            <a:r>
              <a:rPr lang="en-US" sz="2682">
                <a:solidFill>
                  <a:srgbClr val="FFFFFF"/>
                </a:solidFill>
                <a:latin typeface="Alice"/>
              </a:rPr>
              <a:t>’, ‘</a:t>
            </a:r>
            <a:r>
              <a:rPr lang="en-US" sz="2682">
                <a:solidFill>
                  <a:srgbClr val="FFFFFF"/>
                </a:solidFill>
                <a:latin typeface="Alice Bold"/>
              </a:rPr>
              <a:t>commercial_assests_value</a:t>
            </a:r>
            <a:r>
              <a:rPr lang="en-US" sz="2682">
                <a:solidFill>
                  <a:srgbClr val="FFFFFF"/>
                </a:solidFill>
                <a:latin typeface="Alice"/>
              </a:rPr>
              <a:t>’ and ‘</a:t>
            </a:r>
            <a:r>
              <a:rPr lang="en-US" sz="2682">
                <a:solidFill>
                  <a:srgbClr val="FFFFFF"/>
                </a:solidFill>
                <a:latin typeface="Alice Bold"/>
              </a:rPr>
              <a:t>cibil_score</a:t>
            </a:r>
            <a:r>
              <a:rPr lang="en-US" sz="2682">
                <a:solidFill>
                  <a:srgbClr val="FFFFFF"/>
                </a:solidFill>
                <a:latin typeface="Alice"/>
              </a:rPr>
              <a:t>’.</a:t>
            </a:r>
          </a:p>
        </p:txBody>
      </p:sp>
      <p:sp>
        <p:nvSpPr>
          <p:cNvPr id="10" name="Freeform 10"/>
          <p:cNvSpPr/>
          <p:nvPr/>
        </p:nvSpPr>
        <p:spPr>
          <a:xfrm>
            <a:off x="16734871" y="0"/>
            <a:ext cx="1579481" cy="1096690"/>
          </a:xfrm>
          <a:custGeom>
            <a:avLst/>
            <a:gdLst/>
            <a:ahLst/>
            <a:cxnLst/>
            <a:rect l="l" t="t" r="r" b="b"/>
            <a:pathLst>
              <a:path w="1579481" h="1096690">
                <a:moveTo>
                  <a:pt x="0" y="0"/>
                </a:moveTo>
                <a:lnTo>
                  <a:pt x="1579481" y="0"/>
                </a:lnTo>
                <a:lnTo>
                  <a:pt x="1579481" y="1096690"/>
                </a:lnTo>
                <a:lnTo>
                  <a:pt x="0" y="1096690"/>
                </a:lnTo>
                <a:lnTo>
                  <a:pt x="0" y="0"/>
                </a:lnTo>
                <a:close/>
              </a:path>
            </a:pathLst>
          </a:custGeom>
          <a:blipFill>
            <a:blip r:embed="rId7"/>
            <a:stretch>
              <a:fillRect/>
            </a:stretch>
          </a:blipFill>
        </p:spPr>
        <p:txBody>
          <a:bodyPr/>
          <a:lstStyle/>
          <a:p>
            <a:endParaRPr lang="en-US"/>
          </a:p>
        </p:txBody>
      </p:sp>
    </p:spTree>
  </p:cSld>
  <p:clrMapOvr>
    <a:masterClrMapping/>
  </p:clrMapOvr>
  <p:transition>
    <p:cover dir="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txBody>
          <a:bodyPr/>
          <a:lstStyle/>
          <a:p>
            <a:endParaRPr lang="en-US"/>
          </a:p>
        </p:txBody>
      </p:sp>
      <p:sp>
        <p:nvSpPr>
          <p:cNvPr id="3" name="Freeform 3"/>
          <p:cNvSpPr/>
          <p:nvPr/>
        </p:nvSpPr>
        <p:spPr>
          <a:xfrm>
            <a:off x="16734871" y="0"/>
            <a:ext cx="1579481" cy="1096690"/>
          </a:xfrm>
          <a:custGeom>
            <a:avLst/>
            <a:gdLst/>
            <a:ahLst/>
            <a:cxnLst/>
            <a:rect l="l" t="t" r="r" b="b"/>
            <a:pathLst>
              <a:path w="1579481" h="1096690">
                <a:moveTo>
                  <a:pt x="0" y="0"/>
                </a:moveTo>
                <a:lnTo>
                  <a:pt x="1579481" y="0"/>
                </a:lnTo>
                <a:lnTo>
                  <a:pt x="1579481" y="1096690"/>
                </a:lnTo>
                <a:lnTo>
                  <a:pt x="0" y="1096690"/>
                </a:lnTo>
                <a:lnTo>
                  <a:pt x="0" y="0"/>
                </a:lnTo>
                <a:close/>
              </a:path>
            </a:pathLst>
          </a:custGeom>
          <a:blipFill>
            <a:blip r:embed="rId3"/>
            <a:stretch>
              <a:fillRect/>
            </a:stretch>
          </a:blipFill>
        </p:spPr>
        <p:txBody>
          <a:bodyPr/>
          <a:lstStyle/>
          <a:p>
            <a:endParaRPr lang="en-US"/>
          </a:p>
        </p:txBody>
      </p:sp>
      <p:sp>
        <p:nvSpPr>
          <p:cNvPr id="4" name="Freeform 4"/>
          <p:cNvSpPr/>
          <p:nvPr/>
        </p:nvSpPr>
        <p:spPr>
          <a:xfrm>
            <a:off x="775789" y="1568775"/>
            <a:ext cx="8056185" cy="4818941"/>
          </a:xfrm>
          <a:custGeom>
            <a:avLst/>
            <a:gdLst/>
            <a:ahLst/>
            <a:cxnLst/>
            <a:rect l="l" t="t" r="r" b="b"/>
            <a:pathLst>
              <a:path w="8056185" h="4818941">
                <a:moveTo>
                  <a:pt x="0" y="0"/>
                </a:moveTo>
                <a:lnTo>
                  <a:pt x="8056185" y="0"/>
                </a:lnTo>
                <a:lnTo>
                  <a:pt x="8056185" y="4818941"/>
                </a:lnTo>
                <a:lnTo>
                  <a:pt x="0" y="4818941"/>
                </a:lnTo>
                <a:lnTo>
                  <a:pt x="0" y="0"/>
                </a:lnTo>
                <a:close/>
              </a:path>
            </a:pathLst>
          </a:custGeom>
          <a:blipFill>
            <a:blip r:embed="rId4"/>
            <a:stretch>
              <a:fillRect t="-1645" b="-1645"/>
            </a:stretch>
          </a:blipFill>
          <a:ln w="28575" cap="sq">
            <a:solidFill>
              <a:srgbClr val="000000"/>
            </a:solidFill>
            <a:prstDash val="solid"/>
            <a:miter/>
          </a:ln>
        </p:spPr>
        <p:txBody>
          <a:bodyPr/>
          <a:lstStyle/>
          <a:p>
            <a:endParaRPr lang="en-US"/>
          </a:p>
        </p:txBody>
      </p:sp>
      <p:sp>
        <p:nvSpPr>
          <p:cNvPr id="5" name="Freeform 5"/>
          <p:cNvSpPr/>
          <p:nvPr/>
        </p:nvSpPr>
        <p:spPr>
          <a:xfrm>
            <a:off x="9462477" y="1568775"/>
            <a:ext cx="7796823" cy="4818941"/>
          </a:xfrm>
          <a:custGeom>
            <a:avLst/>
            <a:gdLst/>
            <a:ahLst/>
            <a:cxnLst/>
            <a:rect l="l" t="t" r="r" b="b"/>
            <a:pathLst>
              <a:path w="7796823" h="4818941">
                <a:moveTo>
                  <a:pt x="0" y="0"/>
                </a:moveTo>
                <a:lnTo>
                  <a:pt x="7796823" y="0"/>
                </a:lnTo>
                <a:lnTo>
                  <a:pt x="7796823" y="4818941"/>
                </a:lnTo>
                <a:lnTo>
                  <a:pt x="0" y="4818941"/>
                </a:lnTo>
                <a:lnTo>
                  <a:pt x="0" y="0"/>
                </a:lnTo>
                <a:close/>
              </a:path>
            </a:pathLst>
          </a:custGeom>
          <a:blipFill>
            <a:blip r:embed="rId5"/>
            <a:stretch>
              <a:fillRect l="-16" r="-16"/>
            </a:stretch>
          </a:blipFill>
          <a:ln w="28575" cap="sq">
            <a:solidFill>
              <a:srgbClr val="000000"/>
            </a:solidFill>
            <a:prstDash val="solid"/>
            <a:miter/>
          </a:ln>
        </p:spPr>
        <p:txBody>
          <a:bodyPr/>
          <a:lstStyle/>
          <a:p>
            <a:endParaRPr lang="en-US"/>
          </a:p>
        </p:txBody>
      </p:sp>
      <p:sp>
        <p:nvSpPr>
          <p:cNvPr id="6" name="TextBox 6"/>
          <p:cNvSpPr txBox="1"/>
          <p:nvPr/>
        </p:nvSpPr>
        <p:spPr>
          <a:xfrm>
            <a:off x="775789" y="7239278"/>
            <a:ext cx="8053886" cy="1729677"/>
          </a:xfrm>
          <a:prstGeom prst="rect">
            <a:avLst/>
          </a:prstGeom>
        </p:spPr>
        <p:txBody>
          <a:bodyPr lIns="0" tIns="0" rIns="0" bIns="0" rtlCol="0" anchor="t">
            <a:spAutoFit/>
          </a:bodyPr>
          <a:lstStyle/>
          <a:p>
            <a:pPr>
              <a:lnSpc>
                <a:spcPts val="2748"/>
              </a:lnSpc>
            </a:pPr>
            <a:r>
              <a:rPr lang="en-US" sz="2390">
                <a:solidFill>
                  <a:srgbClr val="F4D314"/>
                </a:solidFill>
                <a:latin typeface="Alice"/>
              </a:rPr>
              <a:t>Based on the Adjusted R² plot above, it can be said that if we select </a:t>
            </a:r>
            <a:r>
              <a:rPr lang="en-US" sz="2390">
                <a:solidFill>
                  <a:srgbClr val="FFFFFF"/>
                </a:solidFill>
                <a:latin typeface="Alice Bold"/>
              </a:rPr>
              <a:t>no_of_dependents</a:t>
            </a:r>
            <a:r>
              <a:rPr lang="en-US" sz="2390">
                <a:solidFill>
                  <a:srgbClr val="F4D314"/>
                </a:solidFill>
                <a:latin typeface="Alice"/>
              </a:rPr>
              <a:t>, </a:t>
            </a:r>
            <a:r>
              <a:rPr lang="en-US" sz="2390">
                <a:solidFill>
                  <a:srgbClr val="FFFFFF"/>
                </a:solidFill>
                <a:latin typeface="Alice Bold"/>
              </a:rPr>
              <a:t>loan_term</a:t>
            </a:r>
            <a:r>
              <a:rPr lang="en-US" sz="2390">
                <a:solidFill>
                  <a:srgbClr val="F4D314"/>
                </a:solidFill>
                <a:latin typeface="Alice"/>
              </a:rPr>
              <a:t>, </a:t>
            </a:r>
            <a:r>
              <a:rPr lang="en-US" sz="2390">
                <a:solidFill>
                  <a:srgbClr val="FFFFFF"/>
                </a:solidFill>
                <a:latin typeface="Alice Bold"/>
              </a:rPr>
              <a:t>income_annum</a:t>
            </a:r>
            <a:r>
              <a:rPr lang="en-US" sz="2390">
                <a:solidFill>
                  <a:srgbClr val="F4D314"/>
                </a:solidFill>
                <a:latin typeface="Alice"/>
              </a:rPr>
              <a:t>,  </a:t>
            </a:r>
            <a:r>
              <a:rPr lang="en-US" sz="2390">
                <a:solidFill>
                  <a:srgbClr val="FFFFFF"/>
                </a:solidFill>
                <a:latin typeface="Alice Bold"/>
              </a:rPr>
              <a:t>cibil_score</a:t>
            </a:r>
            <a:r>
              <a:rPr lang="en-US" sz="2390">
                <a:solidFill>
                  <a:srgbClr val="F4D314"/>
                </a:solidFill>
                <a:latin typeface="Alice"/>
              </a:rPr>
              <a:t>, </a:t>
            </a:r>
            <a:r>
              <a:rPr lang="en-US" sz="2390">
                <a:solidFill>
                  <a:srgbClr val="FFFFFF"/>
                </a:solidFill>
                <a:latin typeface="Alice Bold"/>
              </a:rPr>
              <a:t>commercial_assests_value</a:t>
            </a:r>
            <a:r>
              <a:rPr lang="en-US" sz="2390">
                <a:solidFill>
                  <a:srgbClr val="F4D314"/>
                </a:solidFill>
                <a:latin typeface="Alice"/>
              </a:rPr>
              <a:t> and </a:t>
            </a:r>
            <a:r>
              <a:rPr lang="en-US" sz="2390">
                <a:solidFill>
                  <a:srgbClr val="FFFFFF"/>
                </a:solidFill>
                <a:latin typeface="Alice Bold"/>
              </a:rPr>
              <a:t>luxury_assests_value, </a:t>
            </a:r>
            <a:r>
              <a:rPr lang="en-US" sz="2390">
                <a:solidFill>
                  <a:srgbClr val="F4D314"/>
                </a:solidFill>
                <a:latin typeface="Alice"/>
              </a:rPr>
              <a:t>we’ll achieve the highest adjusted R² value.</a:t>
            </a:r>
          </a:p>
        </p:txBody>
      </p:sp>
      <p:sp>
        <p:nvSpPr>
          <p:cNvPr id="7" name="TextBox 7"/>
          <p:cNvSpPr txBox="1"/>
          <p:nvPr/>
        </p:nvSpPr>
        <p:spPr>
          <a:xfrm>
            <a:off x="9462477" y="7239278"/>
            <a:ext cx="7796823" cy="1729677"/>
          </a:xfrm>
          <a:prstGeom prst="rect">
            <a:avLst/>
          </a:prstGeom>
        </p:spPr>
        <p:txBody>
          <a:bodyPr lIns="0" tIns="0" rIns="0" bIns="0" rtlCol="0" anchor="t">
            <a:spAutoFit/>
          </a:bodyPr>
          <a:lstStyle/>
          <a:p>
            <a:pPr>
              <a:lnSpc>
                <a:spcPts val="2748"/>
              </a:lnSpc>
            </a:pPr>
            <a:r>
              <a:rPr lang="en-US" sz="2390">
                <a:solidFill>
                  <a:srgbClr val="F4D314"/>
                </a:solidFill>
                <a:latin typeface="Alice"/>
              </a:rPr>
              <a:t>Based on the Cp Mallow plot above, it can be said that if we select </a:t>
            </a:r>
            <a:r>
              <a:rPr lang="en-US" sz="2390">
                <a:solidFill>
                  <a:srgbClr val="FFFFFF"/>
                </a:solidFill>
                <a:latin typeface="Alice Bold"/>
              </a:rPr>
              <a:t>no_of_dependents</a:t>
            </a:r>
            <a:r>
              <a:rPr lang="en-US" sz="2390">
                <a:solidFill>
                  <a:srgbClr val="F4D314"/>
                </a:solidFill>
                <a:latin typeface="Alice"/>
              </a:rPr>
              <a:t>, </a:t>
            </a:r>
            <a:r>
              <a:rPr lang="en-US" sz="2390">
                <a:solidFill>
                  <a:srgbClr val="FFFFFF"/>
                </a:solidFill>
                <a:latin typeface="Alice Bold"/>
              </a:rPr>
              <a:t>loan_term</a:t>
            </a:r>
            <a:r>
              <a:rPr lang="en-US" sz="2390">
                <a:solidFill>
                  <a:srgbClr val="F4D314"/>
                </a:solidFill>
                <a:latin typeface="Alice"/>
              </a:rPr>
              <a:t>, </a:t>
            </a:r>
            <a:r>
              <a:rPr lang="en-US" sz="2390">
                <a:solidFill>
                  <a:srgbClr val="FFFFFF"/>
                </a:solidFill>
                <a:latin typeface="Alice Bold"/>
              </a:rPr>
              <a:t>income_annum</a:t>
            </a:r>
            <a:r>
              <a:rPr lang="en-US" sz="2390">
                <a:solidFill>
                  <a:srgbClr val="F4D314"/>
                </a:solidFill>
                <a:latin typeface="Alice"/>
              </a:rPr>
              <a:t>,  </a:t>
            </a:r>
            <a:r>
              <a:rPr lang="en-US" sz="2390">
                <a:solidFill>
                  <a:srgbClr val="FFFFFF"/>
                </a:solidFill>
                <a:latin typeface="Alice Bold"/>
              </a:rPr>
              <a:t>cibil_score</a:t>
            </a:r>
            <a:r>
              <a:rPr lang="en-US" sz="2390">
                <a:solidFill>
                  <a:srgbClr val="F4D314"/>
                </a:solidFill>
                <a:latin typeface="Alice"/>
              </a:rPr>
              <a:t>, </a:t>
            </a:r>
            <a:r>
              <a:rPr lang="en-US" sz="2390">
                <a:solidFill>
                  <a:srgbClr val="FFFFFF"/>
                </a:solidFill>
                <a:latin typeface="Alice Bold"/>
              </a:rPr>
              <a:t>commercial_assests_value</a:t>
            </a:r>
            <a:r>
              <a:rPr lang="en-US" sz="2390">
                <a:solidFill>
                  <a:srgbClr val="F4D314"/>
                </a:solidFill>
                <a:latin typeface="Alice"/>
              </a:rPr>
              <a:t>, and </a:t>
            </a:r>
            <a:r>
              <a:rPr lang="en-US" sz="2390">
                <a:solidFill>
                  <a:srgbClr val="FFFFFF"/>
                </a:solidFill>
                <a:latin typeface="Alice Bold"/>
              </a:rPr>
              <a:t>luxury_assests_value,</a:t>
            </a:r>
            <a:r>
              <a:rPr lang="en-US" sz="2390">
                <a:solidFill>
                  <a:srgbClr val="F4D314"/>
                </a:solidFill>
                <a:latin typeface="Alice"/>
              </a:rPr>
              <a:t> we’ll achieve the lowest Mallow Cp value.</a:t>
            </a:r>
          </a:p>
        </p:txBody>
      </p:sp>
      <p:sp>
        <p:nvSpPr>
          <p:cNvPr id="8" name="TextBox 8"/>
          <p:cNvSpPr txBox="1"/>
          <p:nvPr/>
        </p:nvSpPr>
        <p:spPr>
          <a:xfrm>
            <a:off x="2845195" y="548028"/>
            <a:ext cx="11797407" cy="775861"/>
          </a:xfrm>
          <a:prstGeom prst="rect">
            <a:avLst/>
          </a:prstGeom>
        </p:spPr>
        <p:txBody>
          <a:bodyPr lIns="0" tIns="0" rIns="0" bIns="0" rtlCol="0" anchor="t">
            <a:spAutoFit/>
          </a:bodyPr>
          <a:lstStyle/>
          <a:p>
            <a:pPr algn="ctr">
              <a:lnSpc>
                <a:spcPts val="5960"/>
              </a:lnSpc>
            </a:pPr>
            <a:r>
              <a:rPr lang="en-US" sz="5182" u="sng">
                <a:solidFill>
                  <a:srgbClr val="8EAF8A"/>
                </a:solidFill>
                <a:latin typeface="High Tide Bold"/>
              </a:rPr>
              <a:t>ADJ. R² AND MALLOW CP ANALYSIS</a:t>
            </a:r>
          </a:p>
        </p:txBody>
      </p:sp>
    </p:spTree>
  </p:cSld>
  <p:clrMapOvr>
    <a:masterClrMapping/>
  </p:clrMapOvr>
  <p:transition>
    <p:cover dir="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6000"/>
            </a:blip>
            <a:stretch>
              <a:fillRect t="-70731" b="-70731"/>
            </a:stretch>
          </a:blipFill>
        </p:spPr>
        <p:txBody>
          <a:bodyPr/>
          <a:lstStyle/>
          <a:p>
            <a:endParaRPr lang="en-US"/>
          </a:p>
        </p:txBody>
      </p:sp>
      <p:sp>
        <p:nvSpPr>
          <p:cNvPr id="3" name="Freeform 3"/>
          <p:cNvSpPr/>
          <p:nvPr/>
        </p:nvSpPr>
        <p:spPr>
          <a:xfrm>
            <a:off x="16852522" y="8603154"/>
            <a:ext cx="1435478" cy="1683846"/>
          </a:xfrm>
          <a:custGeom>
            <a:avLst/>
            <a:gdLst/>
            <a:ahLst/>
            <a:cxnLst/>
            <a:rect l="l" t="t" r="r" b="b"/>
            <a:pathLst>
              <a:path w="1435478" h="1683846">
                <a:moveTo>
                  <a:pt x="0" y="0"/>
                </a:moveTo>
                <a:lnTo>
                  <a:pt x="1435478" y="0"/>
                </a:lnTo>
                <a:lnTo>
                  <a:pt x="1435478" y="1683846"/>
                </a:lnTo>
                <a:lnTo>
                  <a:pt x="0" y="1683846"/>
                </a:lnTo>
                <a:lnTo>
                  <a:pt x="0" y="0"/>
                </a:lnTo>
                <a:close/>
              </a:path>
            </a:pathLst>
          </a:custGeom>
          <a:blipFill>
            <a:blip r:embed="rId3">
              <a:alphaModFix amt="2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6708519" y="0"/>
            <a:ext cx="1579481" cy="1096690"/>
          </a:xfrm>
          <a:custGeom>
            <a:avLst/>
            <a:gdLst/>
            <a:ahLst/>
            <a:cxnLst/>
            <a:rect l="l" t="t" r="r" b="b"/>
            <a:pathLst>
              <a:path w="1579481" h="1096690">
                <a:moveTo>
                  <a:pt x="0" y="0"/>
                </a:moveTo>
                <a:lnTo>
                  <a:pt x="1579481" y="0"/>
                </a:lnTo>
                <a:lnTo>
                  <a:pt x="1579481" y="1096690"/>
                </a:lnTo>
                <a:lnTo>
                  <a:pt x="0" y="1096690"/>
                </a:lnTo>
                <a:lnTo>
                  <a:pt x="0" y="0"/>
                </a:lnTo>
                <a:close/>
              </a:path>
            </a:pathLst>
          </a:custGeom>
          <a:blipFill>
            <a:blip r:embed="rId5"/>
            <a:stretch>
              <a:fillRect/>
            </a:stretch>
          </a:blipFill>
        </p:spPr>
        <p:txBody>
          <a:bodyPr/>
          <a:lstStyle/>
          <a:p>
            <a:endParaRPr lang="en-US"/>
          </a:p>
        </p:txBody>
      </p:sp>
      <p:sp>
        <p:nvSpPr>
          <p:cNvPr id="5" name="Freeform 5"/>
          <p:cNvSpPr/>
          <p:nvPr/>
        </p:nvSpPr>
        <p:spPr>
          <a:xfrm rot="3652166">
            <a:off x="3329959" y="2142196"/>
            <a:ext cx="3674981" cy="3674981"/>
          </a:xfrm>
          <a:custGeom>
            <a:avLst/>
            <a:gdLst/>
            <a:ahLst/>
            <a:cxnLst/>
            <a:rect l="l" t="t" r="r" b="b"/>
            <a:pathLst>
              <a:path w="3674981" h="3674981">
                <a:moveTo>
                  <a:pt x="0" y="0"/>
                </a:moveTo>
                <a:lnTo>
                  <a:pt x="3674981" y="0"/>
                </a:lnTo>
                <a:lnTo>
                  <a:pt x="3674981" y="3674981"/>
                </a:lnTo>
                <a:lnTo>
                  <a:pt x="0" y="36749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rot="-7191273">
            <a:off x="11023494" y="5053309"/>
            <a:ext cx="3911798" cy="3911798"/>
          </a:xfrm>
          <a:custGeom>
            <a:avLst/>
            <a:gdLst/>
            <a:ahLst/>
            <a:cxnLst/>
            <a:rect l="l" t="t" r="r" b="b"/>
            <a:pathLst>
              <a:path w="3911798" h="3911798">
                <a:moveTo>
                  <a:pt x="0" y="0"/>
                </a:moveTo>
                <a:lnTo>
                  <a:pt x="3911798" y="0"/>
                </a:lnTo>
                <a:lnTo>
                  <a:pt x="3911798" y="3911798"/>
                </a:lnTo>
                <a:lnTo>
                  <a:pt x="0" y="39117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7" name="Picture 7"/>
          <p:cNvPicPr>
            <a:picLocks noChangeAspect="1"/>
          </p:cNvPicPr>
          <p:nvPr/>
        </p:nvPicPr>
        <p:blipFill>
          <a:blip r:embed="rId8"/>
          <a:srcRect/>
          <a:stretch>
            <a:fillRect/>
          </a:stretch>
        </p:blipFill>
        <p:spPr>
          <a:xfrm>
            <a:off x="13980681" y="5402302"/>
            <a:ext cx="1960047" cy="2153898"/>
          </a:xfrm>
          <a:prstGeom prst="rect">
            <a:avLst/>
          </a:prstGeom>
        </p:spPr>
      </p:pic>
      <p:sp>
        <p:nvSpPr>
          <p:cNvPr id="8" name="TextBox 8"/>
          <p:cNvSpPr txBox="1"/>
          <p:nvPr/>
        </p:nvSpPr>
        <p:spPr>
          <a:xfrm>
            <a:off x="3845644" y="4472094"/>
            <a:ext cx="10596711" cy="1566544"/>
          </a:xfrm>
          <a:prstGeom prst="rect">
            <a:avLst/>
          </a:prstGeom>
        </p:spPr>
        <p:txBody>
          <a:bodyPr lIns="0" tIns="0" rIns="0" bIns="0" rtlCol="0" anchor="t">
            <a:spAutoFit/>
          </a:bodyPr>
          <a:lstStyle/>
          <a:p>
            <a:pPr algn="ctr">
              <a:lnSpc>
                <a:spcPts val="12880"/>
              </a:lnSpc>
            </a:pPr>
            <a:r>
              <a:rPr lang="en-US" sz="9200">
                <a:solidFill>
                  <a:srgbClr val="0097B2"/>
                </a:solidFill>
                <a:latin typeface="Canva Sans Bold"/>
              </a:rPr>
              <a:t>DATA MODELLING</a:t>
            </a:r>
          </a:p>
        </p:txBody>
      </p:sp>
    </p:spTree>
  </p:cSld>
  <p:clrMapOvr>
    <a:masterClrMapping/>
  </p:clrMapOvr>
  <p:transition>
    <p:cover dir="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txBody>
          <a:bodyPr/>
          <a:lstStyle/>
          <a:p>
            <a:endParaRPr lang="en-US"/>
          </a:p>
        </p:txBody>
      </p:sp>
      <p:sp>
        <p:nvSpPr>
          <p:cNvPr id="3" name="Freeform 3"/>
          <p:cNvSpPr/>
          <p:nvPr/>
        </p:nvSpPr>
        <p:spPr>
          <a:xfrm>
            <a:off x="16708519" y="0"/>
            <a:ext cx="1579481" cy="1096690"/>
          </a:xfrm>
          <a:custGeom>
            <a:avLst/>
            <a:gdLst/>
            <a:ahLst/>
            <a:cxnLst/>
            <a:rect l="l" t="t" r="r" b="b"/>
            <a:pathLst>
              <a:path w="1579481" h="1096690">
                <a:moveTo>
                  <a:pt x="0" y="0"/>
                </a:moveTo>
                <a:lnTo>
                  <a:pt x="1579481" y="0"/>
                </a:lnTo>
                <a:lnTo>
                  <a:pt x="1579481" y="1096690"/>
                </a:lnTo>
                <a:lnTo>
                  <a:pt x="0" y="1096690"/>
                </a:lnTo>
                <a:lnTo>
                  <a:pt x="0" y="0"/>
                </a:lnTo>
                <a:close/>
              </a:path>
            </a:pathLst>
          </a:custGeom>
          <a:blipFill>
            <a:blip r:embed="rId3"/>
            <a:stretch>
              <a:fillRect/>
            </a:stretch>
          </a:blipFill>
        </p:spPr>
        <p:txBody>
          <a:bodyPr/>
          <a:lstStyle/>
          <a:p>
            <a:endParaRPr lang="en-US"/>
          </a:p>
        </p:txBody>
      </p:sp>
      <p:sp>
        <p:nvSpPr>
          <p:cNvPr id="4" name="Freeform 4"/>
          <p:cNvSpPr/>
          <p:nvPr/>
        </p:nvSpPr>
        <p:spPr>
          <a:xfrm>
            <a:off x="873100" y="3051342"/>
            <a:ext cx="7194534" cy="788693"/>
          </a:xfrm>
          <a:custGeom>
            <a:avLst/>
            <a:gdLst/>
            <a:ahLst/>
            <a:cxnLst/>
            <a:rect l="l" t="t" r="r" b="b"/>
            <a:pathLst>
              <a:path w="7194534" h="788693">
                <a:moveTo>
                  <a:pt x="0" y="0"/>
                </a:moveTo>
                <a:lnTo>
                  <a:pt x="7194534" y="0"/>
                </a:lnTo>
                <a:lnTo>
                  <a:pt x="7194534" y="788694"/>
                </a:lnTo>
                <a:lnTo>
                  <a:pt x="0" y="788694"/>
                </a:lnTo>
                <a:lnTo>
                  <a:pt x="0" y="0"/>
                </a:lnTo>
                <a:close/>
              </a:path>
            </a:pathLst>
          </a:custGeom>
          <a:blipFill>
            <a:blip r:embed="rId4"/>
            <a:stretch>
              <a:fillRect t="-596084" r="-34853"/>
            </a:stretch>
          </a:blipFill>
          <a:ln w="28575" cap="sq">
            <a:solidFill>
              <a:srgbClr val="000000"/>
            </a:solidFill>
            <a:prstDash val="solid"/>
            <a:miter/>
          </a:ln>
        </p:spPr>
        <p:txBody>
          <a:bodyPr/>
          <a:lstStyle/>
          <a:p>
            <a:endParaRPr lang="en-US"/>
          </a:p>
        </p:txBody>
      </p:sp>
      <p:sp>
        <p:nvSpPr>
          <p:cNvPr id="5" name="Freeform 5"/>
          <p:cNvSpPr/>
          <p:nvPr/>
        </p:nvSpPr>
        <p:spPr>
          <a:xfrm>
            <a:off x="873100" y="4117011"/>
            <a:ext cx="7194534" cy="4256251"/>
          </a:xfrm>
          <a:custGeom>
            <a:avLst/>
            <a:gdLst/>
            <a:ahLst/>
            <a:cxnLst/>
            <a:rect l="l" t="t" r="r" b="b"/>
            <a:pathLst>
              <a:path w="7194534" h="4256251">
                <a:moveTo>
                  <a:pt x="0" y="0"/>
                </a:moveTo>
                <a:lnTo>
                  <a:pt x="7194534" y="0"/>
                </a:lnTo>
                <a:lnTo>
                  <a:pt x="7194534" y="4256252"/>
                </a:lnTo>
                <a:lnTo>
                  <a:pt x="0" y="4256252"/>
                </a:lnTo>
                <a:lnTo>
                  <a:pt x="0" y="0"/>
                </a:lnTo>
                <a:close/>
              </a:path>
            </a:pathLst>
          </a:custGeom>
          <a:blipFill>
            <a:blip r:embed="rId5"/>
            <a:stretch>
              <a:fillRect t="-1128" b="-1008"/>
            </a:stretch>
          </a:blipFill>
          <a:ln w="28575" cap="sq">
            <a:solidFill>
              <a:srgbClr val="000000"/>
            </a:solidFill>
            <a:prstDash val="solid"/>
            <a:miter/>
          </a:ln>
        </p:spPr>
        <p:txBody>
          <a:bodyPr/>
          <a:lstStyle/>
          <a:p>
            <a:endParaRPr lang="en-US"/>
          </a:p>
        </p:txBody>
      </p:sp>
      <p:sp>
        <p:nvSpPr>
          <p:cNvPr id="6" name="TextBox 6"/>
          <p:cNvSpPr txBox="1"/>
          <p:nvPr/>
        </p:nvSpPr>
        <p:spPr>
          <a:xfrm>
            <a:off x="8561053" y="2994192"/>
            <a:ext cx="9039462" cy="1214076"/>
          </a:xfrm>
          <a:prstGeom prst="rect">
            <a:avLst/>
          </a:prstGeom>
        </p:spPr>
        <p:txBody>
          <a:bodyPr lIns="0" tIns="0" rIns="0" bIns="0" rtlCol="0" anchor="t">
            <a:spAutoFit/>
          </a:bodyPr>
          <a:lstStyle/>
          <a:p>
            <a:pPr algn="just">
              <a:lnSpc>
                <a:spcPts val="3279"/>
              </a:lnSpc>
            </a:pPr>
            <a:r>
              <a:rPr lang="en-US" sz="2261">
                <a:solidFill>
                  <a:srgbClr val="F4D314"/>
                </a:solidFill>
                <a:latin typeface="Alice"/>
              </a:rPr>
              <a:t>The model shows that we are getting an </a:t>
            </a:r>
            <a:r>
              <a:rPr lang="en-US" sz="2261">
                <a:solidFill>
                  <a:srgbClr val="FFFFFF"/>
                </a:solidFill>
                <a:latin typeface="Alice Bold"/>
              </a:rPr>
              <a:t>adjusted R²</a:t>
            </a:r>
            <a:r>
              <a:rPr lang="en-US" sz="2261">
                <a:solidFill>
                  <a:srgbClr val="F4D314"/>
                </a:solidFill>
                <a:latin typeface="Alice"/>
              </a:rPr>
              <a:t> value of 0.862 which means that the model explains </a:t>
            </a:r>
            <a:r>
              <a:rPr lang="en-US" sz="2261">
                <a:solidFill>
                  <a:srgbClr val="FFFFFF"/>
                </a:solidFill>
                <a:latin typeface="Alice Bold"/>
              </a:rPr>
              <a:t>86.2%</a:t>
            </a:r>
            <a:r>
              <a:rPr lang="en-US" sz="2261">
                <a:solidFill>
                  <a:srgbClr val="F4D314"/>
                </a:solidFill>
                <a:latin typeface="Alice"/>
              </a:rPr>
              <a:t> of the variance of the data.</a:t>
            </a:r>
          </a:p>
        </p:txBody>
      </p:sp>
      <p:sp>
        <p:nvSpPr>
          <p:cNvPr id="7" name="TextBox 7"/>
          <p:cNvSpPr txBox="1"/>
          <p:nvPr/>
        </p:nvSpPr>
        <p:spPr>
          <a:xfrm>
            <a:off x="8561053" y="5076825"/>
            <a:ext cx="9039462" cy="2563451"/>
          </a:xfrm>
          <a:prstGeom prst="rect">
            <a:avLst/>
          </a:prstGeom>
        </p:spPr>
        <p:txBody>
          <a:bodyPr lIns="0" tIns="0" rIns="0" bIns="0" rtlCol="0" anchor="t">
            <a:spAutoFit/>
          </a:bodyPr>
          <a:lstStyle/>
          <a:p>
            <a:pPr algn="just">
              <a:lnSpc>
                <a:spcPts val="3424"/>
              </a:lnSpc>
            </a:pPr>
            <a:r>
              <a:rPr lang="en-US" sz="2361">
                <a:solidFill>
                  <a:srgbClr val="FFFFFF"/>
                </a:solidFill>
                <a:latin typeface="Alice Bold"/>
              </a:rPr>
              <a:t>The equation for the linear model to predict loan amount:</a:t>
            </a:r>
          </a:p>
          <a:p>
            <a:pPr algn="just">
              <a:lnSpc>
                <a:spcPts val="3424"/>
              </a:lnSpc>
            </a:pPr>
            <a:endParaRPr lang="en-US" sz="2361">
              <a:solidFill>
                <a:srgbClr val="FFFFFF"/>
              </a:solidFill>
              <a:latin typeface="Alice Bold"/>
            </a:endParaRPr>
          </a:p>
          <a:p>
            <a:pPr algn="just">
              <a:lnSpc>
                <a:spcPts val="3424"/>
              </a:lnSpc>
            </a:pPr>
            <a:r>
              <a:rPr lang="en-US" sz="2361">
                <a:solidFill>
                  <a:srgbClr val="F4D314"/>
                </a:solidFill>
                <a:latin typeface="Alice Bold"/>
              </a:rPr>
              <a:t>loan_amount</a:t>
            </a:r>
            <a:r>
              <a:rPr lang="en-US" sz="2361">
                <a:solidFill>
                  <a:srgbClr val="F4D314"/>
                </a:solidFill>
                <a:latin typeface="Alice"/>
              </a:rPr>
              <a:t>=2021987.0131-48828.1476*no_of_dependents+9140.7209*loan_term+2.9578*income_annum+0.0302*commercial_assets_value-2509.3260*cibil_score-1255599.8704*loan_status</a:t>
            </a:r>
          </a:p>
        </p:txBody>
      </p:sp>
      <p:sp>
        <p:nvSpPr>
          <p:cNvPr id="8" name="TextBox 8"/>
          <p:cNvSpPr txBox="1"/>
          <p:nvPr/>
        </p:nvSpPr>
        <p:spPr>
          <a:xfrm>
            <a:off x="1304090" y="504666"/>
            <a:ext cx="15679819" cy="1564531"/>
          </a:xfrm>
          <a:prstGeom prst="rect">
            <a:avLst/>
          </a:prstGeom>
        </p:spPr>
        <p:txBody>
          <a:bodyPr lIns="0" tIns="0" rIns="0" bIns="0" rtlCol="0" anchor="t">
            <a:spAutoFit/>
          </a:bodyPr>
          <a:lstStyle/>
          <a:p>
            <a:pPr algn="ctr">
              <a:lnSpc>
                <a:spcPts val="6074"/>
              </a:lnSpc>
            </a:pPr>
            <a:r>
              <a:rPr lang="en-US" sz="5282" u="sng" dirty="0">
                <a:solidFill>
                  <a:srgbClr val="659ABF"/>
                </a:solidFill>
                <a:latin typeface="High Tide Bold"/>
              </a:rPr>
              <a:t>LINEAR REGRESSION MODEL: PREDICTION OF LOAN AMOUNT</a:t>
            </a:r>
          </a:p>
        </p:txBody>
      </p:sp>
      <p:sp>
        <p:nvSpPr>
          <p:cNvPr id="9" name="Freeform 9"/>
          <p:cNvSpPr/>
          <p:nvPr/>
        </p:nvSpPr>
        <p:spPr>
          <a:xfrm>
            <a:off x="873100" y="8757457"/>
            <a:ext cx="7181728" cy="1001686"/>
          </a:xfrm>
          <a:custGeom>
            <a:avLst/>
            <a:gdLst/>
            <a:ahLst/>
            <a:cxnLst/>
            <a:rect l="l" t="t" r="r" b="b"/>
            <a:pathLst>
              <a:path w="7181728" h="1001686">
                <a:moveTo>
                  <a:pt x="0" y="0"/>
                </a:moveTo>
                <a:lnTo>
                  <a:pt x="7181729" y="0"/>
                </a:lnTo>
                <a:lnTo>
                  <a:pt x="7181729" y="1001686"/>
                </a:lnTo>
                <a:lnTo>
                  <a:pt x="0" y="1001686"/>
                </a:lnTo>
                <a:lnTo>
                  <a:pt x="0" y="0"/>
                </a:lnTo>
                <a:close/>
              </a:path>
            </a:pathLst>
          </a:custGeom>
          <a:blipFill>
            <a:blip r:embed="rId6"/>
            <a:stretch>
              <a:fillRect/>
            </a:stretch>
          </a:blipFill>
          <a:ln w="28575" cap="sq">
            <a:solidFill>
              <a:srgbClr val="000000"/>
            </a:solidFill>
            <a:prstDash val="solid"/>
            <a:miter/>
          </a:ln>
        </p:spPr>
        <p:txBody>
          <a:bodyPr/>
          <a:lstStyle/>
          <a:p>
            <a:endParaRPr lang="en-US"/>
          </a:p>
        </p:txBody>
      </p:sp>
      <p:sp>
        <p:nvSpPr>
          <p:cNvPr id="10" name="TextBox 10"/>
          <p:cNvSpPr txBox="1"/>
          <p:nvPr/>
        </p:nvSpPr>
        <p:spPr>
          <a:xfrm>
            <a:off x="8561053" y="8766982"/>
            <a:ext cx="9039462" cy="976221"/>
          </a:xfrm>
          <a:prstGeom prst="rect">
            <a:avLst/>
          </a:prstGeom>
        </p:spPr>
        <p:txBody>
          <a:bodyPr lIns="0" tIns="0" rIns="0" bIns="0" rtlCol="0" anchor="t">
            <a:spAutoFit/>
          </a:bodyPr>
          <a:lstStyle/>
          <a:p>
            <a:pPr algn="just">
              <a:lnSpc>
                <a:spcPts val="2570"/>
              </a:lnSpc>
              <a:spcBef>
                <a:spcPct val="0"/>
              </a:spcBef>
            </a:pPr>
            <a:r>
              <a:rPr lang="en-US" sz="2235">
                <a:solidFill>
                  <a:srgbClr val="F4D314"/>
                </a:solidFill>
                <a:latin typeface="Alice"/>
              </a:rPr>
              <a:t>By looking at the </a:t>
            </a:r>
            <a:r>
              <a:rPr lang="en-US" sz="2235">
                <a:solidFill>
                  <a:srgbClr val="FFFFFF"/>
                </a:solidFill>
                <a:latin typeface="Alice Bold"/>
              </a:rPr>
              <a:t>VIF (Variance Inflation Factor)</a:t>
            </a:r>
            <a:r>
              <a:rPr lang="en-US" sz="2235">
                <a:solidFill>
                  <a:srgbClr val="F4D314"/>
                </a:solidFill>
                <a:latin typeface="Alice"/>
              </a:rPr>
              <a:t> values we can say that all of the VIF values are </a:t>
            </a:r>
            <a:r>
              <a:rPr lang="en-US" sz="2235">
                <a:solidFill>
                  <a:srgbClr val="FFFFFF"/>
                </a:solidFill>
                <a:latin typeface="Alice Bold"/>
              </a:rPr>
              <a:t>less than 3</a:t>
            </a:r>
            <a:r>
              <a:rPr lang="en-US" sz="2235">
                <a:solidFill>
                  <a:srgbClr val="F4D314"/>
                </a:solidFill>
                <a:latin typeface="Alice"/>
              </a:rPr>
              <a:t> which means that there is </a:t>
            </a:r>
            <a:r>
              <a:rPr lang="en-US" sz="2235">
                <a:solidFill>
                  <a:srgbClr val="FFFFFF"/>
                </a:solidFill>
                <a:latin typeface="Alice Bold"/>
              </a:rPr>
              <a:t>no multicollinearity</a:t>
            </a:r>
            <a:r>
              <a:rPr lang="en-US" sz="2235">
                <a:solidFill>
                  <a:srgbClr val="F4D314"/>
                </a:solidFill>
                <a:latin typeface="Alice"/>
              </a:rPr>
              <a:t>.</a:t>
            </a:r>
          </a:p>
        </p:txBody>
      </p:sp>
      <p:sp>
        <p:nvSpPr>
          <p:cNvPr id="11" name="AutoShape 11"/>
          <p:cNvSpPr/>
          <p:nvPr/>
        </p:nvSpPr>
        <p:spPr>
          <a:xfrm>
            <a:off x="9834664" y="4649763"/>
            <a:ext cx="6492240" cy="0"/>
          </a:xfrm>
          <a:prstGeom prst="line">
            <a:avLst/>
          </a:prstGeom>
          <a:ln w="38100" cap="flat">
            <a:solidFill>
              <a:srgbClr val="FFFFFF"/>
            </a:solidFill>
            <a:prstDash val="solid"/>
            <a:headEnd type="none" w="sm" len="sm"/>
            <a:tailEnd type="none" w="sm" len="sm"/>
          </a:ln>
        </p:spPr>
        <p:txBody>
          <a:bodyPr/>
          <a:lstStyle/>
          <a:p>
            <a:endParaRPr lang="en-US"/>
          </a:p>
        </p:txBody>
      </p:sp>
      <p:sp>
        <p:nvSpPr>
          <p:cNvPr id="12" name="AutoShape 12"/>
          <p:cNvSpPr/>
          <p:nvPr/>
        </p:nvSpPr>
        <p:spPr>
          <a:xfrm>
            <a:off x="9834664" y="8392313"/>
            <a:ext cx="6492240" cy="0"/>
          </a:xfrm>
          <a:prstGeom prst="line">
            <a:avLst/>
          </a:prstGeom>
          <a:ln w="38100" cap="flat">
            <a:solidFill>
              <a:srgbClr val="FFFFFF"/>
            </a:solidFill>
            <a:prstDash val="solid"/>
            <a:headEnd type="none" w="sm" len="sm"/>
            <a:tailEnd type="none" w="sm" len="sm"/>
          </a:ln>
        </p:spPr>
        <p:txBody>
          <a:bodyPr/>
          <a:lstStyle/>
          <a:p>
            <a:endParaRPr lang="en-US"/>
          </a:p>
        </p:txBody>
      </p:sp>
      <p:sp>
        <p:nvSpPr>
          <p:cNvPr id="13" name="TextBox 13"/>
          <p:cNvSpPr txBox="1"/>
          <p:nvPr/>
        </p:nvSpPr>
        <p:spPr>
          <a:xfrm>
            <a:off x="2678237" y="2061377"/>
            <a:ext cx="12931527" cy="431799"/>
          </a:xfrm>
          <a:prstGeom prst="rect">
            <a:avLst/>
          </a:prstGeom>
        </p:spPr>
        <p:txBody>
          <a:bodyPr lIns="0" tIns="0" rIns="0" bIns="0" rtlCol="0" anchor="t">
            <a:spAutoFit/>
          </a:bodyPr>
          <a:lstStyle/>
          <a:p>
            <a:pPr algn="ctr">
              <a:lnSpc>
                <a:spcPts val="3500"/>
              </a:lnSpc>
            </a:pPr>
            <a:r>
              <a:rPr lang="en-US" sz="2500" dirty="0">
                <a:solidFill>
                  <a:srgbClr val="FFFFFF"/>
                </a:solidFill>
                <a:latin typeface="Canva Sans"/>
              </a:rPr>
              <a:t>Can the loan amount be predicted based on the values of assets and annual </a:t>
            </a:r>
            <a:r>
              <a:rPr lang="en-US" sz="2000" dirty="0">
                <a:solidFill>
                  <a:srgbClr val="FFFFFF"/>
                </a:solidFill>
                <a:latin typeface="Canva Sans"/>
              </a:rPr>
              <a:t>income</a:t>
            </a:r>
            <a:r>
              <a:rPr lang="en-US" sz="2500" dirty="0">
                <a:solidFill>
                  <a:srgbClr val="FFFFFF"/>
                </a:solidFill>
                <a:latin typeface="Canva Sans"/>
              </a:rPr>
              <a:t>?</a:t>
            </a:r>
          </a:p>
        </p:txBody>
      </p:sp>
    </p:spTree>
  </p:cSld>
  <p:clrMapOvr>
    <a:masterClrMapping/>
  </p:clrMapOvr>
  <p:transition>
    <p:cover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6000"/>
            </a:blip>
            <a:stretch>
              <a:fillRect t="-70731" b="-70731"/>
            </a:stretch>
          </a:blipFill>
        </p:spPr>
        <p:txBody>
          <a:bodyPr/>
          <a:lstStyle/>
          <a:p>
            <a:endParaRPr lang="en-US"/>
          </a:p>
        </p:txBody>
      </p:sp>
      <p:grpSp>
        <p:nvGrpSpPr>
          <p:cNvPr id="3" name="Group 3"/>
          <p:cNvGrpSpPr/>
          <p:nvPr/>
        </p:nvGrpSpPr>
        <p:grpSpPr>
          <a:xfrm>
            <a:off x="9610263" y="1540092"/>
            <a:ext cx="7696960" cy="970258"/>
            <a:chOff x="0" y="0"/>
            <a:chExt cx="2027183" cy="255541"/>
          </a:xfrm>
        </p:grpSpPr>
        <p:sp>
          <p:nvSpPr>
            <p:cNvPr id="4" name="Freeform 4"/>
            <p:cNvSpPr/>
            <p:nvPr/>
          </p:nvSpPr>
          <p:spPr>
            <a:xfrm>
              <a:off x="0" y="0"/>
              <a:ext cx="2027183" cy="255541"/>
            </a:xfrm>
            <a:custGeom>
              <a:avLst/>
              <a:gdLst/>
              <a:ahLst/>
              <a:cxnLst/>
              <a:rect l="l" t="t" r="r" b="b"/>
              <a:pathLst>
                <a:path w="2027183" h="255541">
                  <a:moveTo>
                    <a:pt x="0" y="0"/>
                  </a:moveTo>
                  <a:lnTo>
                    <a:pt x="2027183" y="0"/>
                  </a:lnTo>
                  <a:lnTo>
                    <a:pt x="2027183" y="255541"/>
                  </a:lnTo>
                  <a:lnTo>
                    <a:pt x="0" y="255541"/>
                  </a:lnTo>
                  <a:close/>
                </a:path>
              </a:pathLst>
            </a:custGeom>
            <a:solidFill>
              <a:srgbClr val="000000">
                <a:alpha val="0"/>
              </a:srgbClr>
            </a:solidFill>
          </p:spPr>
          <p:txBody>
            <a:bodyPr/>
            <a:lstStyle/>
            <a:p>
              <a:endParaRPr lang="en-US"/>
            </a:p>
          </p:txBody>
        </p:sp>
        <p:sp>
          <p:nvSpPr>
            <p:cNvPr id="5" name="TextBox 5"/>
            <p:cNvSpPr txBox="1"/>
            <p:nvPr/>
          </p:nvSpPr>
          <p:spPr>
            <a:xfrm>
              <a:off x="0" y="-57150"/>
              <a:ext cx="2027183" cy="312691"/>
            </a:xfrm>
            <a:prstGeom prst="rect">
              <a:avLst/>
            </a:prstGeom>
          </p:spPr>
          <p:txBody>
            <a:bodyPr lIns="50800" tIns="50800" rIns="50800" bIns="50800" rtlCol="0" anchor="ctr"/>
            <a:lstStyle/>
            <a:p>
              <a:pPr algn="ctr">
                <a:lnSpc>
                  <a:spcPts val="3294"/>
                </a:lnSpc>
              </a:pPr>
              <a:endParaRPr/>
            </a:p>
          </p:txBody>
        </p:sp>
      </p:grpSp>
      <p:sp>
        <p:nvSpPr>
          <p:cNvPr id="6" name="TextBox 6"/>
          <p:cNvSpPr txBox="1"/>
          <p:nvPr/>
        </p:nvSpPr>
        <p:spPr>
          <a:xfrm>
            <a:off x="9922862" y="1298652"/>
            <a:ext cx="7649037" cy="746633"/>
          </a:xfrm>
          <a:prstGeom prst="rect">
            <a:avLst/>
          </a:prstGeom>
        </p:spPr>
        <p:txBody>
          <a:bodyPr lIns="0" tIns="0" rIns="0" bIns="0" rtlCol="0" anchor="t">
            <a:spAutoFit/>
          </a:bodyPr>
          <a:lstStyle/>
          <a:p>
            <a:pPr algn="ctr">
              <a:lnSpc>
                <a:spcPts val="5841"/>
              </a:lnSpc>
            </a:pPr>
            <a:r>
              <a:rPr lang="en-US" sz="5079">
                <a:solidFill>
                  <a:srgbClr val="317C47"/>
                </a:solidFill>
                <a:latin typeface="High Tide Bold"/>
              </a:rPr>
              <a:t>ABOUT THE DATASET</a:t>
            </a:r>
          </a:p>
        </p:txBody>
      </p:sp>
      <p:sp>
        <p:nvSpPr>
          <p:cNvPr id="7" name="AutoShape 7"/>
          <p:cNvSpPr/>
          <p:nvPr/>
        </p:nvSpPr>
        <p:spPr>
          <a:xfrm>
            <a:off x="1036109" y="2045285"/>
            <a:ext cx="6877395" cy="0"/>
          </a:xfrm>
          <a:prstGeom prst="line">
            <a:avLst/>
          </a:prstGeom>
          <a:ln w="38100" cap="flat">
            <a:solidFill>
              <a:srgbClr val="659ABF"/>
            </a:solidFill>
            <a:prstDash val="solid"/>
            <a:headEnd type="none" w="sm" len="sm"/>
            <a:tailEnd type="none" w="sm" len="sm"/>
          </a:ln>
        </p:spPr>
        <p:txBody>
          <a:bodyPr/>
          <a:lstStyle/>
          <a:p>
            <a:endParaRPr lang="en-US"/>
          </a:p>
        </p:txBody>
      </p:sp>
      <p:sp>
        <p:nvSpPr>
          <p:cNvPr id="8" name="AutoShape 8"/>
          <p:cNvSpPr/>
          <p:nvPr/>
        </p:nvSpPr>
        <p:spPr>
          <a:xfrm flipV="1">
            <a:off x="9853943" y="2012302"/>
            <a:ext cx="7671647" cy="13933"/>
          </a:xfrm>
          <a:prstGeom prst="line">
            <a:avLst/>
          </a:prstGeom>
          <a:ln w="38100" cap="flat">
            <a:solidFill>
              <a:srgbClr val="5B7462"/>
            </a:solidFill>
            <a:prstDash val="solid"/>
            <a:headEnd type="none" w="sm" len="sm"/>
            <a:tailEnd type="none" w="sm" len="sm"/>
          </a:ln>
        </p:spPr>
        <p:txBody>
          <a:bodyPr/>
          <a:lstStyle/>
          <a:p>
            <a:endParaRPr lang="en-US"/>
          </a:p>
        </p:txBody>
      </p:sp>
      <p:sp>
        <p:nvSpPr>
          <p:cNvPr id="9" name="Freeform 9"/>
          <p:cNvSpPr/>
          <p:nvPr/>
        </p:nvSpPr>
        <p:spPr>
          <a:xfrm>
            <a:off x="8006476" y="895669"/>
            <a:ext cx="1754461" cy="1457798"/>
          </a:xfrm>
          <a:custGeom>
            <a:avLst/>
            <a:gdLst/>
            <a:ahLst/>
            <a:cxnLst/>
            <a:rect l="l" t="t" r="r" b="b"/>
            <a:pathLst>
              <a:path w="1754461" h="1457798">
                <a:moveTo>
                  <a:pt x="0" y="0"/>
                </a:moveTo>
                <a:lnTo>
                  <a:pt x="1754461" y="0"/>
                </a:lnTo>
                <a:lnTo>
                  <a:pt x="1754461" y="1457798"/>
                </a:lnTo>
                <a:lnTo>
                  <a:pt x="0" y="1457798"/>
                </a:lnTo>
                <a:lnTo>
                  <a:pt x="0" y="0"/>
                </a:lnTo>
                <a:close/>
              </a:path>
            </a:pathLst>
          </a:custGeom>
          <a:blipFill>
            <a:blip r:embed="rId3">
              <a:alphaModFix amt="8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17307223" y="9258300"/>
            <a:ext cx="679127" cy="865131"/>
          </a:xfrm>
          <a:custGeom>
            <a:avLst/>
            <a:gdLst/>
            <a:ahLst/>
            <a:cxnLst/>
            <a:rect l="l" t="t" r="r" b="b"/>
            <a:pathLst>
              <a:path w="679127" h="865131">
                <a:moveTo>
                  <a:pt x="0" y="0"/>
                </a:moveTo>
                <a:lnTo>
                  <a:pt x="679128" y="0"/>
                </a:lnTo>
                <a:lnTo>
                  <a:pt x="679128" y="865131"/>
                </a:lnTo>
                <a:lnTo>
                  <a:pt x="0" y="8651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TextBox 11"/>
          <p:cNvSpPr txBox="1"/>
          <p:nvPr/>
        </p:nvSpPr>
        <p:spPr>
          <a:xfrm>
            <a:off x="1036109" y="1265651"/>
            <a:ext cx="6869985" cy="746651"/>
          </a:xfrm>
          <a:prstGeom prst="rect">
            <a:avLst/>
          </a:prstGeom>
        </p:spPr>
        <p:txBody>
          <a:bodyPr lIns="0" tIns="0" rIns="0" bIns="0" rtlCol="0" anchor="t">
            <a:spAutoFit/>
          </a:bodyPr>
          <a:lstStyle/>
          <a:p>
            <a:pPr algn="ctr">
              <a:lnSpc>
                <a:spcPts val="5845"/>
              </a:lnSpc>
            </a:pPr>
            <a:r>
              <a:rPr lang="en-US" sz="5082">
                <a:solidFill>
                  <a:srgbClr val="659ABF"/>
                </a:solidFill>
                <a:latin typeface="High Tide Bold"/>
              </a:rPr>
              <a:t>THE LOAN MARKET</a:t>
            </a:r>
          </a:p>
        </p:txBody>
      </p:sp>
      <p:sp>
        <p:nvSpPr>
          <p:cNvPr id="12" name="TextBox 12"/>
          <p:cNvSpPr txBox="1"/>
          <p:nvPr/>
        </p:nvSpPr>
        <p:spPr>
          <a:xfrm>
            <a:off x="1161379" y="2245310"/>
            <a:ext cx="6333697" cy="7442577"/>
          </a:xfrm>
          <a:prstGeom prst="rect">
            <a:avLst/>
          </a:prstGeom>
        </p:spPr>
        <p:txBody>
          <a:bodyPr lIns="0" tIns="0" rIns="0" bIns="0" rtlCol="0" anchor="t">
            <a:spAutoFit/>
          </a:bodyPr>
          <a:lstStyle/>
          <a:p>
            <a:pPr algn="just">
              <a:lnSpc>
                <a:spcPts val="2561"/>
              </a:lnSpc>
            </a:pPr>
            <a:r>
              <a:rPr lang="en-US" sz="1970">
                <a:solidFill>
                  <a:srgbClr val="3C3836"/>
                </a:solidFill>
                <a:latin typeface="Open Sauce"/>
              </a:rPr>
              <a:t>The loan market is vital to the financial system and Economy, categorized into secured/unsecured, open/closed-end, and conventional types.</a:t>
            </a:r>
          </a:p>
          <a:p>
            <a:pPr algn="just">
              <a:lnSpc>
                <a:spcPts val="2561"/>
              </a:lnSpc>
            </a:pPr>
            <a:endParaRPr lang="en-US" sz="1970">
              <a:solidFill>
                <a:srgbClr val="3C3836"/>
              </a:solidFill>
              <a:latin typeface="Open Sauce"/>
            </a:endParaRPr>
          </a:p>
          <a:p>
            <a:pPr algn="just">
              <a:lnSpc>
                <a:spcPts val="2561"/>
              </a:lnSpc>
            </a:pPr>
            <a:r>
              <a:rPr lang="en-US" sz="1970">
                <a:solidFill>
                  <a:srgbClr val="3C3836"/>
                </a:solidFill>
                <a:latin typeface="Open Sauce"/>
              </a:rPr>
              <a:t>The global </a:t>
            </a:r>
            <a:r>
              <a:rPr lang="en-US" sz="1970">
                <a:solidFill>
                  <a:srgbClr val="3C3836"/>
                </a:solidFill>
                <a:latin typeface="Open Sauce Bold"/>
              </a:rPr>
              <a:t>Personal Loan</a:t>
            </a:r>
            <a:r>
              <a:rPr lang="en-US" sz="1970">
                <a:solidFill>
                  <a:srgbClr val="3C3836"/>
                </a:solidFill>
                <a:latin typeface="Open Sauce"/>
              </a:rPr>
              <a:t> market size was valued at </a:t>
            </a:r>
            <a:r>
              <a:rPr lang="en-US" sz="1970">
                <a:solidFill>
                  <a:srgbClr val="3C3836"/>
                </a:solidFill>
                <a:latin typeface="Open Sauce Bold"/>
              </a:rPr>
              <a:t>$47.79</a:t>
            </a:r>
            <a:r>
              <a:rPr lang="en-US" sz="1970">
                <a:solidFill>
                  <a:srgbClr val="3C3836"/>
                </a:solidFill>
                <a:latin typeface="Open Sauce"/>
              </a:rPr>
              <a:t> billion in 2020, and is projected to reach </a:t>
            </a:r>
            <a:r>
              <a:rPr lang="en-US" sz="1970">
                <a:solidFill>
                  <a:srgbClr val="3C3836"/>
                </a:solidFill>
                <a:latin typeface="Open Sauce Bold"/>
              </a:rPr>
              <a:t>$719.31 billion by 2030</a:t>
            </a:r>
            <a:r>
              <a:rPr lang="en-US" sz="1970">
                <a:solidFill>
                  <a:srgbClr val="3C3836"/>
                </a:solidFill>
                <a:latin typeface="Open Sauce"/>
              </a:rPr>
              <a:t> </a:t>
            </a:r>
          </a:p>
          <a:p>
            <a:pPr algn="just">
              <a:lnSpc>
                <a:spcPts val="2561"/>
              </a:lnSpc>
            </a:pPr>
            <a:endParaRPr lang="en-US" sz="1970">
              <a:solidFill>
                <a:srgbClr val="3C3836"/>
              </a:solidFill>
              <a:latin typeface="Open Sauce"/>
            </a:endParaRPr>
          </a:p>
          <a:p>
            <a:pPr algn="just">
              <a:lnSpc>
                <a:spcPts val="2561"/>
              </a:lnSpc>
            </a:pPr>
            <a:r>
              <a:rPr lang="en-US" sz="1970">
                <a:solidFill>
                  <a:srgbClr val="3C3836"/>
                </a:solidFill>
                <a:latin typeface="Open Sauce"/>
              </a:rPr>
              <a:t>Global </a:t>
            </a:r>
            <a:r>
              <a:rPr lang="en-US" sz="1970">
                <a:solidFill>
                  <a:srgbClr val="3C3836"/>
                </a:solidFill>
                <a:latin typeface="Open Sauce Bold"/>
              </a:rPr>
              <a:t>Student Loan </a:t>
            </a:r>
            <a:r>
              <a:rPr lang="en-US" sz="1970">
                <a:solidFill>
                  <a:srgbClr val="3C3836"/>
                </a:solidFill>
                <a:latin typeface="Open Sauce"/>
              </a:rPr>
              <a:t>market: </a:t>
            </a:r>
            <a:r>
              <a:rPr lang="en-US" sz="1970">
                <a:solidFill>
                  <a:srgbClr val="3C3836"/>
                </a:solidFill>
                <a:latin typeface="Open Sauce Bold"/>
              </a:rPr>
              <a:t>$3.93</a:t>
            </a:r>
            <a:r>
              <a:rPr lang="en-US" sz="1970">
                <a:solidFill>
                  <a:srgbClr val="3C3836"/>
                </a:solidFill>
                <a:latin typeface="Open Sauce"/>
              </a:rPr>
              <a:t> trillion in 2021, projected to reach </a:t>
            </a:r>
            <a:r>
              <a:rPr lang="en-US" sz="1970">
                <a:solidFill>
                  <a:srgbClr val="3C3836"/>
                </a:solidFill>
                <a:latin typeface="Open Sauce Bold"/>
              </a:rPr>
              <a:t>$8.75</a:t>
            </a:r>
            <a:r>
              <a:rPr lang="en-US" sz="1970">
                <a:solidFill>
                  <a:srgbClr val="3C3836"/>
                </a:solidFill>
                <a:latin typeface="Open Sauce"/>
              </a:rPr>
              <a:t> trillion by </a:t>
            </a:r>
            <a:r>
              <a:rPr lang="en-US" sz="1970">
                <a:solidFill>
                  <a:srgbClr val="3C3836"/>
                </a:solidFill>
                <a:latin typeface="Open Sauce Bold"/>
              </a:rPr>
              <a:t>2031</a:t>
            </a:r>
            <a:r>
              <a:rPr lang="en-US" sz="1970">
                <a:solidFill>
                  <a:srgbClr val="3C3836"/>
                </a:solidFill>
                <a:latin typeface="Open Sauce"/>
              </a:rPr>
              <a:t> (8.7% CAGR). </a:t>
            </a:r>
          </a:p>
          <a:p>
            <a:pPr algn="just">
              <a:lnSpc>
                <a:spcPts val="2561"/>
              </a:lnSpc>
            </a:pPr>
            <a:endParaRPr lang="en-US" sz="1970">
              <a:solidFill>
                <a:srgbClr val="3C3836"/>
              </a:solidFill>
              <a:latin typeface="Open Sauce"/>
            </a:endParaRPr>
          </a:p>
          <a:p>
            <a:pPr algn="just">
              <a:lnSpc>
                <a:spcPts val="2561"/>
              </a:lnSpc>
            </a:pPr>
            <a:r>
              <a:rPr lang="en-US" sz="1970">
                <a:solidFill>
                  <a:srgbClr val="3C3836"/>
                </a:solidFill>
                <a:latin typeface="Open Sauce"/>
              </a:rPr>
              <a:t>Global </a:t>
            </a:r>
            <a:r>
              <a:rPr lang="en-US" sz="1970">
                <a:solidFill>
                  <a:srgbClr val="3C3836"/>
                </a:solidFill>
                <a:latin typeface="Open Sauce Bold"/>
              </a:rPr>
              <a:t>Automotive Finance </a:t>
            </a:r>
            <a:r>
              <a:rPr lang="en-US" sz="1970">
                <a:solidFill>
                  <a:srgbClr val="3C3836"/>
                </a:solidFill>
                <a:latin typeface="Open Sauce"/>
              </a:rPr>
              <a:t>market: </a:t>
            </a:r>
            <a:r>
              <a:rPr lang="en-US" sz="1970">
                <a:solidFill>
                  <a:srgbClr val="3C3836"/>
                </a:solidFill>
                <a:latin typeface="Open Sauce Bold"/>
              </a:rPr>
              <a:t>$259.84</a:t>
            </a:r>
            <a:r>
              <a:rPr lang="en-US" sz="1970">
                <a:solidFill>
                  <a:srgbClr val="3C3836"/>
                </a:solidFill>
                <a:latin typeface="Open Sauce"/>
              </a:rPr>
              <a:t> billion in 2022, anticipated CAGR of </a:t>
            </a:r>
            <a:r>
              <a:rPr lang="en-US" sz="1970">
                <a:solidFill>
                  <a:srgbClr val="3C3836"/>
                </a:solidFill>
                <a:latin typeface="Open Sauce Bold"/>
              </a:rPr>
              <a:t>7.3%</a:t>
            </a:r>
            <a:r>
              <a:rPr lang="en-US" sz="1970">
                <a:solidFill>
                  <a:srgbClr val="3C3836"/>
                </a:solidFill>
                <a:latin typeface="Open Sauce"/>
              </a:rPr>
              <a:t> from </a:t>
            </a:r>
            <a:r>
              <a:rPr lang="en-US" sz="1970">
                <a:solidFill>
                  <a:srgbClr val="3C3836"/>
                </a:solidFill>
                <a:latin typeface="Open Sauce Bold"/>
              </a:rPr>
              <a:t>2023 to 2030</a:t>
            </a:r>
            <a:r>
              <a:rPr lang="en-US" sz="1970">
                <a:solidFill>
                  <a:srgbClr val="3C3836"/>
                </a:solidFill>
                <a:latin typeface="Open Sauce"/>
              </a:rPr>
              <a:t>.</a:t>
            </a:r>
          </a:p>
          <a:p>
            <a:pPr algn="just">
              <a:lnSpc>
                <a:spcPts val="2561"/>
              </a:lnSpc>
            </a:pPr>
            <a:endParaRPr lang="en-US" sz="1970">
              <a:solidFill>
                <a:srgbClr val="3C3836"/>
              </a:solidFill>
              <a:latin typeface="Open Sauce"/>
            </a:endParaRPr>
          </a:p>
          <a:p>
            <a:pPr algn="just">
              <a:lnSpc>
                <a:spcPts val="2561"/>
              </a:lnSpc>
            </a:pPr>
            <a:r>
              <a:rPr lang="en-US" sz="1970">
                <a:solidFill>
                  <a:srgbClr val="3C3836"/>
                </a:solidFill>
                <a:latin typeface="Open Sauce"/>
              </a:rPr>
              <a:t>Global </a:t>
            </a:r>
            <a:r>
              <a:rPr lang="en-US" sz="1970">
                <a:solidFill>
                  <a:srgbClr val="3C3836"/>
                </a:solidFill>
                <a:latin typeface="Open Sauce Bold"/>
              </a:rPr>
              <a:t>Home Loan</a:t>
            </a:r>
            <a:r>
              <a:rPr lang="en-US" sz="1970">
                <a:solidFill>
                  <a:srgbClr val="3C3836"/>
                </a:solidFill>
                <a:latin typeface="Open Sauce"/>
              </a:rPr>
              <a:t> market: </a:t>
            </a:r>
            <a:r>
              <a:rPr lang="en-US" sz="1970">
                <a:solidFill>
                  <a:srgbClr val="3C3836"/>
                </a:solidFill>
                <a:latin typeface="Open Sauce Bold"/>
              </a:rPr>
              <a:t>$4.52</a:t>
            </a:r>
            <a:r>
              <a:rPr lang="en-US" sz="1970">
                <a:solidFill>
                  <a:srgbClr val="3C3836"/>
                </a:solidFill>
                <a:latin typeface="Open Sauce"/>
              </a:rPr>
              <a:t> trillion in </a:t>
            </a:r>
            <a:r>
              <a:rPr lang="en-US" sz="1970">
                <a:solidFill>
                  <a:srgbClr val="3C3836"/>
                </a:solidFill>
                <a:latin typeface="Open Sauce Bold"/>
              </a:rPr>
              <a:t>2021</a:t>
            </a:r>
            <a:r>
              <a:rPr lang="en-US" sz="1970">
                <a:solidFill>
                  <a:srgbClr val="3C3836"/>
                </a:solidFill>
                <a:latin typeface="Open Sauce"/>
              </a:rPr>
              <a:t>, projected to reach </a:t>
            </a:r>
            <a:r>
              <a:rPr lang="en-US" sz="1970">
                <a:solidFill>
                  <a:srgbClr val="3C3836"/>
                </a:solidFill>
                <a:latin typeface="Open Sauce Bold"/>
              </a:rPr>
              <a:t>$33.3</a:t>
            </a:r>
            <a:r>
              <a:rPr lang="en-US" sz="1970">
                <a:solidFill>
                  <a:srgbClr val="3C3836"/>
                </a:solidFill>
                <a:latin typeface="Open Sauce"/>
              </a:rPr>
              <a:t> trillion by </a:t>
            </a:r>
            <a:r>
              <a:rPr lang="en-US" sz="1970">
                <a:solidFill>
                  <a:srgbClr val="3C3836"/>
                </a:solidFill>
                <a:latin typeface="Open Sauce Bold"/>
              </a:rPr>
              <a:t>2031</a:t>
            </a:r>
            <a:r>
              <a:rPr lang="en-US" sz="1970">
                <a:solidFill>
                  <a:srgbClr val="3C3836"/>
                </a:solidFill>
                <a:latin typeface="Open Sauce"/>
              </a:rPr>
              <a:t> (</a:t>
            </a:r>
            <a:r>
              <a:rPr lang="en-US" sz="1970">
                <a:solidFill>
                  <a:srgbClr val="3C3836"/>
                </a:solidFill>
                <a:latin typeface="Open Sauce Bold"/>
              </a:rPr>
              <a:t>22.3% CAGR</a:t>
            </a:r>
            <a:r>
              <a:rPr lang="en-US" sz="1970">
                <a:solidFill>
                  <a:srgbClr val="3C3836"/>
                </a:solidFill>
                <a:latin typeface="Open Sauce"/>
              </a:rPr>
              <a:t>).</a:t>
            </a:r>
          </a:p>
          <a:p>
            <a:pPr algn="just">
              <a:lnSpc>
                <a:spcPts val="2561"/>
              </a:lnSpc>
            </a:pPr>
            <a:endParaRPr lang="en-US" sz="1970">
              <a:solidFill>
                <a:srgbClr val="3C3836"/>
              </a:solidFill>
              <a:latin typeface="Open Sauce"/>
            </a:endParaRPr>
          </a:p>
          <a:p>
            <a:pPr algn="just">
              <a:lnSpc>
                <a:spcPts val="2561"/>
              </a:lnSpc>
            </a:pPr>
            <a:r>
              <a:rPr lang="en-US" sz="1970">
                <a:solidFill>
                  <a:srgbClr val="3C3836"/>
                </a:solidFill>
                <a:latin typeface="Open Sauce"/>
              </a:rPr>
              <a:t>The global </a:t>
            </a:r>
            <a:r>
              <a:rPr lang="en-US" sz="1970">
                <a:solidFill>
                  <a:srgbClr val="3C3836"/>
                </a:solidFill>
                <a:latin typeface="Open Sauce Bold"/>
              </a:rPr>
              <a:t>FinTech</a:t>
            </a:r>
            <a:r>
              <a:rPr lang="en-US" sz="1970">
                <a:solidFill>
                  <a:srgbClr val="3C3836"/>
                </a:solidFill>
                <a:latin typeface="Open Sauce"/>
              </a:rPr>
              <a:t> lending market size was valued at </a:t>
            </a:r>
            <a:r>
              <a:rPr lang="en-US" sz="1970">
                <a:solidFill>
                  <a:srgbClr val="3C3836"/>
                </a:solidFill>
                <a:latin typeface="Open Sauce Bold"/>
              </a:rPr>
              <a:t>$449.89</a:t>
            </a:r>
            <a:r>
              <a:rPr lang="en-US" sz="1970">
                <a:solidFill>
                  <a:srgbClr val="3C3836"/>
                </a:solidFill>
                <a:latin typeface="Open Sauce"/>
              </a:rPr>
              <a:t> billion in </a:t>
            </a:r>
            <a:r>
              <a:rPr lang="en-US" sz="1970">
                <a:solidFill>
                  <a:srgbClr val="3C3836"/>
                </a:solidFill>
                <a:latin typeface="Open Sauce Bold"/>
              </a:rPr>
              <a:t>2020</a:t>
            </a:r>
            <a:r>
              <a:rPr lang="en-US" sz="1970">
                <a:solidFill>
                  <a:srgbClr val="3C3836"/>
                </a:solidFill>
                <a:latin typeface="Open Sauce"/>
              </a:rPr>
              <a:t> and is projected to reach </a:t>
            </a:r>
            <a:r>
              <a:rPr lang="en-US" sz="1970">
                <a:solidFill>
                  <a:srgbClr val="3C3836"/>
                </a:solidFill>
                <a:latin typeface="Open Sauce Bold"/>
              </a:rPr>
              <a:t>$4,957.16</a:t>
            </a:r>
            <a:r>
              <a:rPr lang="en-US" sz="1970">
                <a:solidFill>
                  <a:srgbClr val="3C3836"/>
                </a:solidFill>
                <a:latin typeface="Open Sauce"/>
              </a:rPr>
              <a:t> billion by </a:t>
            </a:r>
            <a:r>
              <a:rPr lang="en-US" sz="1970">
                <a:solidFill>
                  <a:srgbClr val="3C3836"/>
                </a:solidFill>
                <a:latin typeface="Open Sauce Bold"/>
              </a:rPr>
              <a:t>2030</a:t>
            </a:r>
            <a:r>
              <a:rPr lang="en-US" sz="1970">
                <a:solidFill>
                  <a:srgbClr val="3C3836"/>
                </a:solidFill>
                <a:latin typeface="Open Sauce"/>
              </a:rPr>
              <a:t>,</a:t>
            </a:r>
          </a:p>
        </p:txBody>
      </p:sp>
      <p:sp>
        <p:nvSpPr>
          <p:cNvPr id="13" name="TextBox 13"/>
          <p:cNvSpPr txBox="1"/>
          <p:nvPr/>
        </p:nvSpPr>
        <p:spPr>
          <a:xfrm>
            <a:off x="10049631" y="2305842"/>
            <a:ext cx="7257592" cy="6147932"/>
          </a:xfrm>
          <a:prstGeom prst="rect">
            <a:avLst/>
          </a:prstGeom>
        </p:spPr>
        <p:txBody>
          <a:bodyPr lIns="0" tIns="0" rIns="0" bIns="0" rtlCol="0" anchor="t">
            <a:spAutoFit/>
          </a:bodyPr>
          <a:lstStyle/>
          <a:p>
            <a:pPr marL="449165" lvl="1" indent="-224583" algn="just">
              <a:lnSpc>
                <a:spcPts val="2912"/>
              </a:lnSpc>
              <a:buFont typeface="Arial"/>
              <a:buChar char="•"/>
            </a:pPr>
            <a:r>
              <a:rPr lang="en-US" sz="2080">
                <a:solidFill>
                  <a:srgbClr val="3C3836"/>
                </a:solidFill>
                <a:latin typeface="Open Sauce"/>
              </a:rPr>
              <a:t> Sourced from </a:t>
            </a:r>
            <a:r>
              <a:rPr lang="en-US" sz="2080">
                <a:solidFill>
                  <a:srgbClr val="3C3836"/>
                </a:solidFill>
                <a:latin typeface="Open Sauce Italics"/>
              </a:rPr>
              <a:t>Kaggle</a:t>
            </a:r>
            <a:r>
              <a:rPr lang="en-US" sz="2080">
                <a:solidFill>
                  <a:srgbClr val="3C3836"/>
                </a:solidFill>
                <a:latin typeface="Open Sauce"/>
              </a:rPr>
              <a:t>, our data comprises records of </a:t>
            </a:r>
            <a:r>
              <a:rPr lang="en-US" sz="2080">
                <a:solidFill>
                  <a:srgbClr val="3C3836"/>
                </a:solidFill>
                <a:latin typeface="Open Sauce Bold"/>
              </a:rPr>
              <a:t>4269</a:t>
            </a:r>
            <a:r>
              <a:rPr lang="en-US" sz="2080">
                <a:solidFill>
                  <a:srgbClr val="3C3836"/>
                </a:solidFill>
                <a:latin typeface="Open Sauce"/>
              </a:rPr>
              <a:t> applicants related to the  factors that the financial lending market considers when assessing loan applications.</a:t>
            </a:r>
          </a:p>
          <a:p>
            <a:pPr marL="449165" lvl="1" indent="-224583" algn="just">
              <a:lnSpc>
                <a:spcPts val="2912"/>
              </a:lnSpc>
              <a:buFont typeface="Arial"/>
              <a:buChar char="•"/>
            </a:pPr>
            <a:r>
              <a:rPr lang="en-US" sz="2080">
                <a:solidFill>
                  <a:srgbClr val="3C3836"/>
                </a:solidFill>
                <a:latin typeface="Open Sauce"/>
              </a:rPr>
              <a:t> The data has detailed information about each applicant’s </a:t>
            </a:r>
            <a:r>
              <a:rPr lang="en-US" sz="2080">
                <a:solidFill>
                  <a:srgbClr val="3C3836"/>
                </a:solidFill>
                <a:latin typeface="Open Sauce Bold"/>
              </a:rPr>
              <a:t>employment status</a:t>
            </a:r>
            <a:r>
              <a:rPr lang="en-US" sz="2080">
                <a:solidFill>
                  <a:srgbClr val="3C3836"/>
                </a:solidFill>
                <a:latin typeface="Open Sauce"/>
              </a:rPr>
              <a:t>, </a:t>
            </a:r>
            <a:r>
              <a:rPr lang="en-US" sz="2080">
                <a:solidFill>
                  <a:srgbClr val="3C3836"/>
                </a:solidFill>
                <a:latin typeface="Open Sauce Bold"/>
              </a:rPr>
              <a:t>annual income</a:t>
            </a:r>
            <a:r>
              <a:rPr lang="en-US" sz="2080">
                <a:solidFill>
                  <a:srgbClr val="3C3836"/>
                </a:solidFill>
                <a:latin typeface="Open Sauce"/>
              </a:rPr>
              <a:t>, </a:t>
            </a:r>
            <a:r>
              <a:rPr lang="en-US" sz="2080">
                <a:solidFill>
                  <a:srgbClr val="3C3836"/>
                </a:solidFill>
                <a:latin typeface="Open Sauce Bold"/>
              </a:rPr>
              <a:t>asset values</a:t>
            </a:r>
            <a:r>
              <a:rPr lang="en-US" sz="2080">
                <a:solidFill>
                  <a:srgbClr val="3C3836"/>
                </a:solidFill>
                <a:latin typeface="Open Sauce"/>
              </a:rPr>
              <a:t>, </a:t>
            </a:r>
            <a:r>
              <a:rPr lang="en-US" sz="2080">
                <a:solidFill>
                  <a:srgbClr val="3C3836"/>
                </a:solidFill>
                <a:latin typeface="Open Sauce Bold"/>
              </a:rPr>
              <a:t>loan amount</a:t>
            </a:r>
            <a:r>
              <a:rPr lang="en-US" sz="2080">
                <a:solidFill>
                  <a:srgbClr val="3C3836"/>
                </a:solidFill>
                <a:latin typeface="Open Sauce"/>
              </a:rPr>
              <a:t>, </a:t>
            </a:r>
            <a:r>
              <a:rPr lang="en-US" sz="2080">
                <a:solidFill>
                  <a:srgbClr val="3C3836"/>
                </a:solidFill>
                <a:latin typeface="Open Sauce Bold"/>
              </a:rPr>
              <a:t>CIBIL score</a:t>
            </a:r>
            <a:r>
              <a:rPr lang="en-US" sz="2080">
                <a:solidFill>
                  <a:srgbClr val="3C3836"/>
                </a:solidFill>
                <a:latin typeface="Open Sauce"/>
              </a:rPr>
              <a:t>, and the </a:t>
            </a:r>
            <a:r>
              <a:rPr lang="en-US" sz="2080">
                <a:solidFill>
                  <a:srgbClr val="3C3836"/>
                </a:solidFill>
                <a:latin typeface="Open Sauce Bold"/>
              </a:rPr>
              <a:t>number of dependents</a:t>
            </a:r>
            <a:r>
              <a:rPr lang="en-US" sz="2080">
                <a:solidFill>
                  <a:srgbClr val="3C3836"/>
                </a:solidFill>
                <a:latin typeface="Open Sauce"/>
              </a:rPr>
              <a:t>.</a:t>
            </a:r>
          </a:p>
          <a:p>
            <a:pPr marL="449165" lvl="1" indent="-224583" algn="just">
              <a:lnSpc>
                <a:spcPts val="2912"/>
              </a:lnSpc>
              <a:buFont typeface="Arial"/>
              <a:buChar char="•"/>
            </a:pPr>
            <a:r>
              <a:rPr lang="en-US" sz="2080">
                <a:solidFill>
                  <a:srgbClr val="3C3836"/>
                </a:solidFill>
                <a:latin typeface="Open Sauce"/>
              </a:rPr>
              <a:t> By analysing the existing trends gathered from this data, we aim to </a:t>
            </a:r>
            <a:r>
              <a:rPr lang="en-US" sz="2080">
                <a:solidFill>
                  <a:srgbClr val="3C3836"/>
                </a:solidFill>
                <a:latin typeface="Open Sauce Bold"/>
              </a:rPr>
              <a:t>predict</a:t>
            </a:r>
            <a:r>
              <a:rPr lang="en-US" sz="2080">
                <a:solidFill>
                  <a:srgbClr val="3C3836"/>
                </a:solidFill>
                <a:latin typeface="Open Sauce"/>
              </a:rPr>
              <a:t> the probability of loan approval.</a:t>
            </a:r>
          </a:p>
          <a:p>
            <a:pPr marL="449165" lvl="1" indent="-224583" algn="just">
              <a:lnSpc>
                <a:spcPts val="2912"/>
              </a:lnSpc>
              <a:buFont typeface="Arial"/>
              <a:buChar char="•"/>
            </a:pPr>
            <a:r>
              <a:rPr lang="en-US" sz="2080">
                <a:solidFill>
                  <a:srgbClr val="3C3836"/>
                </a:solidFill>
                <a:latin typeface="Open Sauce"/>
              </a:rPr>
              <a:t> Evaluating </a:t>
            </a:r>
            <a:r>
              <a:rPr lang="en-US" sz="2080">
                <a:solidFill>
                  <a:srgbClr val="3C3836"/>
                </a:solidFill>
                <a:latin typeface="Open Sauce Bold"/>
              </a:rPr>
              <a:t>financial histories</a:t>
            </a:r>
            <a:r>
              <a:rPr lang="en-US" sz="2080">
                <a:solidFill>
                  <a:srgbClr val="3C3836"/>
                </a:solidFill>
                <a:latin typeface="Open Sauce"/>
              </a:rPr>
              <a:t> and </a:t>
            </a:r>
            <a:r>
              <a:rPr lang="en-US" sz="2080">
                <a:solidFill>
                  <a:srgbClr val="3C3836"/>
                </a:solidFill>
                <a:latin typeface="Open Sauce Bold"/>
              </a:rPr>
              <a:t>risk profiles</a:t>
            </a:r>
            <a:r>
              <a:rPr lang="en-US" sz="2080">
                <a:solidFill>
                  <a:srgbClr val="3C3836"/>
                </a:solidFill>
                <a:latin typeface="Open Sauce"/>
              </a:rPr>
              <a:t>, loan prediction models can assist lenders in tailoring loan terms to individual borrowers.</a:t>
            </a:r>
          </a:p>
          <a:p>
            <a:pPr marL="449165" lvl="1" indent="-224583" algn="just">
              <a:lnSpc>
                <a:spcPts val="2912"/>
              </a:lnSpc>
              <a:buFont typeface="Arial"/>
              <a:buChar char="•"/>
            </a:pPr>
            <a:r>
              <a:rPr lang="en-US" sz="2080">
                <a:solidFill>
                  <a:srgbClr val="3C3836"/>
                </a:solidFill>
                <a:latin typeface="Open Sauce"/>
              </a:rPr>
              <a:t> Faster and more accurate loan approval processes contribute to a highly improved customer experience.</a:t>
            </a:r>
          </a:p>
        </p:txBody>
      </p:sp>
      <p:sp>
        <p:nvSpPr>
          <p:cNvPr id="14" name="Freeform 14"/>
          <p:cNvSpPr/>
          <p:nvPr/>
        </p:nvSpPr>
        <p:spPr>
          <a:xfrm>
            <a:off x="16708519" y="149911"/>
            <a:ext cx="1579481" cy="1096690"/>
          </a:xfrm>
          <a:custGeom>
            <a:avLst/>
            <a:gdLst/>
            <a:ahLst/>
            <a:cxnLst/>
            <a:rect l="l" t="t" r="r" b="b"/>
            <a:pathLst>
              <a:path w="1579481" h="1096690">
                <a:moveTo>
                  <a:pt x="0" y="0"/>
                </a:moveTo>
                <a:lnTo>
                  <a:pt x="1579481" y="0"/>
                </a:lnTo>
                <a:lnTo>
                  <a:pt x="1579481" y="1096690"/>
                </a:lnTo>
                <a:lnTo>
                  <a:pt x="0" y="1096690"/>
                </a:lnTo>
                <a:lnTo>
                  <a:pt x="0" y="0"/>
                </a:lnTo>
                <a:close/>
              </a:path>
            </a:pathLst>
          </a:custGeom>
          <a:blipFill>
            <a:blip r:embed="rId7"/>
            <a:stretch>
              <a:fillRect/>
            </a:stretch>
          </a:blipFill>
        </p:spPr>
        <p:txBody>
          <a:bodyPr/>
          <a:lstStyle/>
          <a:p>
            <a:endParaRPr lang="en-US"/>
          </a:p>
        </p:txBody>
      </p:sp>
    </p:spTree>
  </p:cSld>
  <p:clrMapOvr>
    <a:masterClrMapping/>
  </p:clrMapOvr>
  <p:transition>
    <p:cover dir="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txBody>
          <a:bodyPr/>
          <a:lstStyle/>
          <a:p>
            <a:endParaRPr lang="en-US"/>
          </a:p>
        </p:txBody>
      </p:sp>
      <p:sp>
        <p:nvSpPr>
          <p:cNvPr id="3" name="TextBox 3"/>
          <p:cNvSpPr txBox="1"/>
          <p:nvPr/>
        </p:nvSpPr>
        <p:spPr>
          <a:xfrm>
            <a:off x="710265" y="847472"/>
            <a:ext cx="16507271" cy="776494"/>
          </a:xfrm>
          <a:prstGeom prst="rect">
            <a:avLst/>
          </a:prstGeom>
        </p:spPr>
        <p:txBody>
          <a:bodyPr lIns="0" tIns="0" rIns="0" bIns="0" rtlCol="0" anchor="t">
            <a:spAutoFit/>
          </a:bodyPr>
          <a:lstStyle/>
          <a:p>
            <a:pPr algn="ctr">
              <a:lnSpc>
                <a:spcPts val="6074"/>
              </a:lnSpc>
              <a:spcBef>
                <a:spcPct val="0"/>
              </a:spcBef>
            </a:pPr>
            <a:r>
              <a:rPr lang="en-US" sz="5282" u="sng">
                <a:solidFill>
                  <a:srgbClr val="8EAF8A"/>
                </a:solidFill>
                <a:latin typeface="High Tide Bold"/>
              </a:rPr>
              <a:t>LINEAR REGRESSION MODEL: ACTUAL VS PREDICTED</a:t>
            </a:r>
          </a:p>
        </p:txBody>
      </p:sp>
      <p:sp>
        <p:nvSpPr>
          <p:cNvPr id="4" name="Freeform 4"/>
          <p:cNvSpPr/>
          <p:nvPr/>
        </p:nvSpPr>
        <p:spPr>
          <a:xfrm>
            <a:off x="16708519" y="0"/>
            <a:ext cx="1579481" cy="1096690"/>
          </a:xfrm>
          <a:custGeom>
            <a:avLst/>
            <a:gdLst/>
            <a:ahLst/>
            <a:cxnLst/>
            <a:rect l="l" t="t" r="r" b="b"/>
            <a:pathLst>
              <a:path w="1579481" h="1096690">
                <a:moveTo>
                  <a:pt x="0" y="0"/>
                </a:moveTo>
                <a:lnTo>
                  <a:pt x="1579481" y="0"/>
                </a:lnTo>
                <a:lnTo>
                  <a:pt x="1579481" y="1096690"/>
                </a:lnTo>
                <a:lnTo>
                  <a:pt x="0" y="1096690"/>
                </a:lnTo>
                <a:lnTo>
                  <a:pt x="0" y="0"/>
                </a:lnTo>
                <a:close/>
              </a:path>
            </a:pathLst>
          </a:custGeom>
          <a:blipFill>
            <a:blip r:embed="rId3"/>
            <a:stretch>
              <a:fillRect/>
            </a:stretch>
          </a:blipFill>
        </p:spPr>
        <p:txBody>
          <a:bodyPr/>
          <a:lstStyle/>
          <a:p>
            <a:endParaRPr lang="en-US"/>
          </a:p>
        </p:txBody>
      </p:sp>
      <p:sp>
        <p:nvSpPr>
          <p:cNvPr id="5" name="Freeform 5"/>
          <p:cNvSpPr/>
          <p:nvPr/>
        </p:nvSpPr>
        <p:spPr>
          <a:xfrm>
            <a:off x="4222005" y="1823519"/>
            <a:ext cx="9139668" cy="5656643"/>
          </a:xfrm>
          <a:custGeom>
            <a:avLst/>
            <a:gdLst/>
            <a:ahLst/>
            <a:cxnLst/>
            <a:rect l="l" t="t" r="r" b="b"/>
            <a:pathLst>
              <a:path w="9139668" h="5656643">
                <a:moveTo>
                  <a:pt x="0" y="0"/>
                </a:moveTo>
                <a:lnTo>
                  <a:pt x="9139668" y="0"/>
                </a:lnTo>
                <a:lnTo>
                  <a:pt x="9139668" y="5656642"/>
                </a:lnTo>
                <a:lnTo>
                  <a:pt x="0" y="5656642"/>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318142" y="7991133"/>
            <a:ext cx="16180118" cy="827814"/>
          </a:xfrm>
          <a:prstGeom prst="rect">
            <a:avLst/>
          </a:prstGeom>
        </p:spPr>
        <p:txBody>
          <a:bodyPr lIns="0" tIns="0" rIns="0" bIns="0" rtlCol="0" anchor="t">
            <a:spAutoFit/>
          </a:bodyPr>
          <a:lstStyle/>
          <a:p>
            <a:pPr>
              <a:lnSpc>
                <a:spcPts val="3294"/>
              </a:lnSpc>
              <a:spcBef>
                <a:spcPct val="0"/>
              </a:spcBef>
            </a:pPr>
            <a:r>
              <a:rPr lang="en-US" sz="2864">
                <a:solidFill>
                  <a:srgbClr val="FFFFFF"/>
                </a:solidFill>
                <a:latin typeface="Alice"/>
              </a:rPr>
              <a:t>The</a:t>
            </a:r>
            <a:r>
              <a:rPr lang="en-US" sz="2864">
                <a:solidFill>
                  <a:srgbClr val="F4D314"/>
                </a:solidFill>
                <a:latin typeface="Alice"/>
              </a:rPr>
              <a:t> </a:t>
            </a:r>
            <a:r>
              <a:rPr lang="en-US" sz="2864">
                <a:solidFill>
                  <a:srgbClr val="F4D314"/>
                </a:solidFill>
                <a:latin typeface="Alice Bold"/>
              </a:rPr>
              <a:t>red line</a:t>
            </a:r>
            <a:r>
              <a:rPr lang="en-US" sz="2864">
                <a:solidFill>
                  <a:srgbClr val="F4D314"/>
                </a:solidFill>
                <a:latin typeface="Alice"/>
              </a:rPr>
              <a:t> </a:t>
            </a:r>
            <a:r>
              <a:rPr lang="en-US" sz="2864">
                <a:solidFill>
                  <a:srgbClr val="FFFFFF"/>
                </a:solidFill>
                <a:latin typeface="Alice"/>
              </a:rPr>
              <a:t>in the above plot</a:t>
            </a:r>
            <a:r>
              <a:rPr lang="en-US" sz="2864">
                <a:solidFill>
                  <a:srgbClr val="F4D314"/>
                </a:solidFill>
                <a:latin typeface="Alice"/>
              </a:rPr>
              <a:t> </a:t>
            </a:r>
            <a:r>
              <a:rPr lang="en-US" sz="2864">
                <a:solidFill>
                  <a:srgbClr val="FFFFFF"/>
                </a:solidFill>
                <a:latin typeface="Alice"/>
              </a:rPr>
              <a:t>represents the predicted instances and the green points show the actual points. By looking at the graph we can say that the predicted line is a </a:t>
            </a:r>
            <a:r>
              <a:rPr lang="en-US" sz="2864">
                <a:solidFill>
                  <a:srgbClr val="F4D314"/>
                </a:solidFill>
                <a:latin typeface="Alice Bold"/>
              </a:rPr>
              <a:t>nice fit</a:t>
            </a:r>
            <a:r>
              <a:rPr lang="en-US" sz="2864">
                <a:solidFill>
                  <a:srgbClr val="FFFFFF"/>
                </a:solidFill>
                <a:latin typeface="Alice Bold"/>
              </a:rPr>
              <a:t> </a:t>
            </a:r>
            <a:r>
              <a:rPr lang="en-US" sz="2864">
                <a:solidFill>
                  <a:srgbClr val="FFFFFF"/>
                </a:solidFill>
                <a:latin typeface="Alice"/>
              </a:rPr>
              <a:t>in this model.</a:t>
            </a:r>
          </a:p>
        </p:txBody>
      </p:sp>
    </p:spTree>
  </p:cSld>
  <p:clrMapOvr>
    <a:masterClrMapping/>
  </p:clrMapOvr>
  <p:transition>
    <p:cover dir="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txBody>
          <a:bodyPr/>
          <a:lstStyle/>
          <a:p>
            <a:endParaRPr lang="en-US"/>
          </a:p>
        </p:txBody>
      </p:sp>
      <p:sp>
        <p:nvSpPr>
          <p:cNvPr id="3" name="Freeform 3"/>
          <p:cNvSpPr/>
          <p:nvPr/>
        </p:nvSpPr>
        <p:spPr>
          <a:xfrm>
            <a:off x="16708519" y="0"/>
            <a:ext cx="1579481" cy="1096690"/>
          </a:xfrm>
          <a:custGeom>
            <a:avLst/>
            <a:gdLst/>
            <a:ahLst/>
            <a:cxnLst/>
            <a:rect l="l" t="t" r="r" b="b"/>
            <a:pathLst>
              <a:path w="1579481" h="1096690">
                <a:moveTo>
                  <a:pt x="0" y="0"/>
                </a:moveTo>
                <a:lnTo>
                  <a:pt x="1579481" y="0"/>
                </a:lnTo>
                <a:lnTo>
                  <a:pt x="1579481" y="1096690"/>
                </a:lnTo>
                <a:lnTo>
                  <a:pt x="0" y="1096690"/>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596899" y="1891297"/>
            <a:ext cx="4488312" cy="1749382"/>
            <a:chOff x="0" y="0"/>
            <a:chExt cx="1182107" cy="460743"/>
          </a:xfrm>
        </p:grpSpPr>
        <p:sp>
          <p:nvSpPr>
            <p:cNvPr id="5" name="Freeform 5"/>
            <p:cNvSpPr/>
            <p:nvPr/>
          </p:nvSpPr>
          <p:spPr>
            <a:xfrm>
              <a:off x="0" y="0"/>
              <a:ext cx="1182107" cy="460743"/>
            </a:xfrm>
            <a:custGeom>
              <a:avLst/>
              <a:gdLst/>
              <a:ahLst/>
              <a:cxnLst/>
              <a:rect l="l" t="t" r="r" b="b"/>
              <a:pathLst>
                <a:path w="1182107" h="460743">
                  <a:moveTo>
                    <a:pt x="87970" y="0"/>
                  </a:moveTo>
                  <a:lnTo>
                    <a:pt x="1094137" y="0"/>
                  </a:lnTo>
                  <a:cubicBezTo>
                    <a:pt x="1142721" y="0"/>
                    <a:pt x="1182107" y="39386"/>
                    <a:pt x="1182107" y="87970"/>
                  </a:cubicBezTo>
                  <a:lnTo>
                    <a:pt x="1182107" y="372772"/>
                  </a:lnTo>
                  <a:cubicBezTo>
                    <a:pt x="1182107" y="421357"/>
                    <a:pt x="1142721" y="460743"/>
                    <a:pt x="1094137" y="460743"/>
                  </a:cubicBezTo>
                  <a:lnTo>
                    <a:pt x="87970" y="460743"/>
                  </a:lnTo>
                  <a:cubicBezTo>
                    <a:pt x="39386" y="460743"/>
                    <a:pt x="0" y="421357"/>
                    <a:pt x="0" y="372772"/>
                  </a:cubicBezTo>
                  <a:lnTo>
                    <a:pt x="0" y="87970"/>
                  </a:lnTo>
                  <a:cubicBezTo>
                    <a:pt x="0" y="39386"/>
                    <a:pt x="39386" y="0"/>
                    <a:pt x="87970" y="0"/>
                  </a:cubicBezTo>
                  <a:close/>
                </a:path>
              </a:pathLst>
            </a:custGeom>
            <a:solidFill>
              <a:srgbClr val="0097B2"/>
            </a:solidFill>
          </p:spPr>
          <p:txBody>
            <a:bodyPr/>
            <a:lstStyle/>
            <a:p>
              <a:endParaRPr lang="en-US"/>
            </a:p>
          </p:txBody>
        </p:sp>
        <p:sp>
          <p:nvSpPr>
            <p:cNvPr id="6" name="TextBox 6"/>
            <p:cNvSpPr txBox="1"/>
            <p:nvPr/>
          </p:nvSpPr>
          <p:spPr>
            <a:xfrm>
              <a:off x="0" y="-57150"/>
              <a:ext cx="1182107" cy="517893"/>
            </a:xfrm>
            <a:prstGeom prst="rect">
              <a:avLst/>
            </a:prstGeom>
          </p:spPr>
          <p:txBody>
            <a:bodyPr lIns="50800" tIns="50800" rIns="50800" bIns="50800" rtlCol="0" anchor="ctr"/>
            <a:lstStyle/>
            <a:p>
              <a:pPr algn="ctr">
                <a:lnSpc>
                  <a:spcPts val="3294"/>
                </a:lnSpc>
              </a:pPr>
              <a:endParaRPr/>
            </a:p>
          </p:txBody>
        </p:sp>
      </p:grpSp>
      <p:grpSp>
        <p:nvGrpSpPr>
          <p:cNvPr id="7" name="Group 7"/>
          <p:cNvGrpSpPr/>
          <p:nvPr/>
        </p:nvGrpSpPr>
        <p:grpSpPr>
          <a:xfrm>
            <a:off x="6112934" y="2266460"/>
            <a:ext cx="5317789" cy="1088781"/>
            <a:chOff x="0" y="0"/>
            <a:chExt cx="1400570" cy="286757"/>
          </a:xfrm>
        </p:grpSpPr>
        <p:sp>
          <p:nvSpPr>
            <p:cNvPr id="8" name="Freeform 8"/>
            <p:cNvSpPr/>
            <p:nvPr/>
          </p:nvSpPr>
          <p:spPr>
            <a:xfrm>
              <a:off x="0" y="0"/>
              <a:ext cx="1400570" cy="286757"/>
            </a:xfrm>
            <a:custGeom>
              <a:avLst/>
              <a:gdLst/>
              <a:ahLst/>
              <a:cxnLst/>
              <a:rect l="l" t="t" r="r" b="b"/>
              <a:pathLst>
                <a:path w="1400570" h="286757">
                  <a:moveTo>
                    <a:pt x="74249" y="0"/>
                  </a:moveTo>
                  <a:lnTo>
                    <a:pt x="1326321" y="0"/>
                  </a:lnTo>
                  <a:cubicBezTo>
                    <a:pt x="1367328" y="0"/>
                    <a:pt x="1400570" y="33242"/>
                    <a:pt x="1400570" y="74249"/>
                  </a:cubicBezTo>
                  <a:lnTo>
                    <a:pt x="1400570" y="212508"/>
                  </a:lnTo>
                  <a:cubicBezTo>
                    <a:pt x="1400570" y="232200"/>
                    <a:pt x="1392747" y="251086"/>
                    <a:pt x="1378823" y="265010"/>
                  </a:cubicBezTo>
                  <a:cubicBezTo>
                    <a:pt x="1364899" y="278934"/>
                    <a:pt x="1346013" y="286757"/>
                    <a:pt x="1326321" y="286757"/>
                  </a:cubicBezTo>
                  <a:lnTo>
                    <a:pt x="74249" y="286757"/>
                  </a:lnTo>
                  <a:cubicBezTo>
                    <a:pt x="33242" y="286757"/>
                    <a:pt x="0" y="253515"/>
                    <a:pt x="0" y="212508"/>
                  </a:cubicBezTo>
                  <a:lnTo>
                    <a:pt x="0" y="74249"/>
                  </a:lnTo>
                  <a:cubicBezTo>
                    <a:pt x="0" y="33242"/>
                    <a:pt x="33242" y="0"/>
                    <a:pt x="74249" y="0"/>
                  </a:cubicBezTo>
                  <a:close/>
                </a:path>
              </a:pathLst>
            </a:custGeom>
            <a:solidFill>
              <a:srgbClr val="A498C3"/>
            </a:solidFill>
          </p:spPr>
          <p:txBody>
            <a:bodyPr/>
            <a:lstStyle/>
            <a:p>
              <a:endParaRPr lang="en-US"/>
            </a:p>
          </p:txBody>
        </p:sp>
        <p:sp>
          <p:nvSpPr>
            <p:cNvPr id="9" name="TextBox 9"/>
            <p:cNvSpPr txBox="1"/>
            <p:nvPr/>
          </p:nvSpPr>
          <p:spPr>
            <a:xfrm>
              <a:off x="0" y="-57150"/>
              <a:ext cx="1400570" cy="343907"/>
            </a:xfrm>
            <a:prstGeom prst="rect">
              <a:avLst/>
            </a:prstGeom>
          </p:spPr>
          <p:txBody>
            <a:bodyPr lIns="50800" tIns="50800" rIns="50800" bIns="50800" rtlCol="0" anchor="ctr"/>
            <a:lstStyle/>
            <a:p>
              <a:pPr algn="ctr">
                <a:lnSpc>
                  <a:spcPts val="3294"/>
                </a:lnSpc>
              </a:pPr>
              <a:endParaRPr/>
            </a:p>
          </p:txBody>
        </p:sp>
      </p:grpSp>
      <p:grpSp>
        <p:nvGrpSpPr>
          <p:cNvPr id="10" name="Group 10"/>
          <p:cNvGrpSpPr/>
          <p:nvPr/>
        </p:nvGrpSpPr>
        <p:grpSpPr>
          <a:xfrm>
            <a:off x="13179498" y="2266460"/>
            <a:ext cx="3980473" cy="1538480"/>
            <a:chOff x="0" y="0"/>
            <a:chExt cx="1048355" cy="344283"/>
          </a:xfrm>
        </p:grpSpPr>
        <p:sp>
          <p:nvSpPr>
            <p:cNvPr id="11" name="Freeform 11"/>
            <p:cNvSpPr/>
            <p:nvPr/>
          </p:nvSpPr>
          <p:spPr>
            <a:xfrm>
              <a:off x="0" y="0"/>
              <a:ext cx="1048355" cy="344283"/>
            </a:xfrm>
            <a:custGeom>
              <a:avLst/>
              <a:gdLst/>
              <a:ahLst/>
              <a:cxnLst/>
              <a:rect l="l" t="t" r="r" b="b"/>
              <a:pathLst>
                <a:path w="1048355" h="344283">
                  <a:moveTo>
                    <a:pt x="99194" y="0"/>
                  </a:moveTo>
                  <a:lnTo>
                    <a:pt x="949161" y="0"/>
                  </a:lnTo>
                  <a:cubicBezTo>
                    <a:pt x="1003944" y="0"/>
                    <a:pt x="1048355" y="44411"/>
                    <a:pt x="1048355" y="99194"/>
                  </a:cubicBezTo>
                  <a:lnTo>
                    <a:pt x="1048355" y="245090"/>
                  </a:lnTo>
                  <a:cubicBezTo>
                    <a:pt x="1048355" y="271398"/>
                    <a:pt x="1037904" y="296628"/>
                    <a:pt x="1019302" y="315230"/>
                  </a:cubicBezTo>
                  <a:cubicBezTo>
                    <a:pt x="1000699" y="333833"/>
                    <a:pt x="975469" y="344283"/>
                    <a:pt x="949161" y="344283"/>
                  </a:cubicBezTo>
                  <a:lnTo>
                    <a:pt x="99194" y="344283"/>
                  </a:lnTo>
                  <a:cubicBezTo>
                    <a:pt x="44411" y="344283"/>
                    <a:pt x="0" y="299873"/>
                    <a:pt x="0" y="245090"/>
                  </a:cubicBezTo>
                  <a:lnTo>
                    <a:pt x="0" y="99194"/>
                  </a:lnTo>
                  <a:cubicBezTo>
                    <a:pt x="0" y="44411"/>
                    <a:pt x="44411" y="0"/>
                    <a:pt x="99194" y="0"/>
                  </a:cubicBezTo>
                  <a:close/>
                </a:path>
              </a:pathLst>
            </a:custGeom>
            <a:solidFill>
              <a:srgbClr val="F3CC9D"/>
            </a:solidFill>
          </p:spPr>
          <p:txBody>
            <a:bodyPr/>
            <a:lstStyle/>
            <a:p>
              <a:endParaRPr lang="en-US"/>
            </a:p>
          </p:txBody>
        </p:sp>
        <p:sp>
          <p:nvSpPr>
            <p:cNvPr id="12" name="TextBox 12"/>
            <p:cNvSpPr txBox="1"/>
            <p:nvPr/>
          </p:nvSpPr>
          <p:spPr>
            <a:xfrm>
              <a:off x="0" y="-57150"/>
              <a:ext cx="1048355" cy="401433"/>
            </a:xfrm>
            <a:prstGeom prst="rect">
              <a:avLst/>
            </a:prstGeom>
          </p:spPr>
          <p:txBody>
            <a:bodyPr lIns="50800" tIns="50800" rIns="50800" bIns="50800" rtlCol="0" anchor="ctr"/>
            <a:lstStyle/>
            <a:p>
              <a:pPr algn="ctr">
                <a:lnSpc>
                  <a:spcPts val="3294"/>
                </a:lnSpc>
              </a:pPr>
              <a:endParaRPr/>
            </a:p>
          </p:txBody>
        </p:sp>
      </p:grpSp>
      <p:sp>
        <p:nvSpPr>
          <p:cNvPr id="13" name="Freeform 13"/>
          <p:cNvSpPr/>
          <p:nvPr/>
        </p:nvSpPr>
        <p:spPr>
          <a:xfrm>
            <a:off x="2339983" y="3878804"/>
            <a:ext cx="12982429" cy="5688994"/>
          </a:xfrm>
          <a:custGeom>
            <a:avLst/>
            <a:gdLst/>
            <a:ahLst/>
            <a:cxnLst/>
            <a:rect l="l" t="t" r="r" b="b"/>
            <a:pathLst>
              <a:path w="12982429" h="5688994">
                <a:moveTo>
                  <a:pt x="0" y="0"/>
                </a:moveTo>
                <a:lnTo>
                  <a:pt x="12982429" y="0"/>
                </a:lnTo>
                <a:lnTo>
                  <a:pt x="12982429" y="5688994"/>
                </a:lnTo>
                <a:lnTo>
                  <a:pt x="0" y="5688994"/>
                </a:lnTo>
                <a:lnTo>
                  <a:pt x="0" y="0"/>
                </a:lnTo>
                <a:close/>
              </a:path>
            </a:pathLst>
          </a:custGeom>
          <a:blipFill>
            <a:blip r:embed="rId4"/>
            <a:stretch>
              <a:fillRect r="-1726"/>
            </a:stretch>
          </a:blipFill>
          <a:ln w="19050" cap="sq">
            <a:solidFill>
              <a:srgbClr val="000000"/>
            </a:solidFill>
            <a:prstDash val="solid"/>
            <a:miter/>
          </a:ln>
        </p:spPr>
        <p:txBody>
          <a:bodyPr/>
          <a:lstStyle/>
          <a:p>
            <a:endParaRPr lang="en-US"/>
          </a:p>
        </p:txBody>
      </p:sp>
      <p:sp>
        <p:nvSpPr>
          <p:cNvPr id="14" name="TextBox 14"/>
          <p:cNvSpPr txBox="1"/>
          <p:nvPr/>
        </p:nvSpPr>
        <p:spPr>
          <a:xfrm>
            <a:off x="4309269" y="876611"/>
            <a:ext cx="9669463" cy="776494"/>
          </a:xfrm>
          <a:prstGeom prst="rect">
            <a:avLst/>
          </a:prstGeom>
        </p:spPr>
        <p:txBody>
          <a:bodyPr lIns="0" tIns="0" rIns="0" bIns="0" rtlCol="0" anchor="t">
            <a:spAutoFit/>
          </a:bodyPr>
          <a:lstStyle/>
          <a:p>
            <a:pPr algn="ctr">
              <a:lnSpc>
                <a:spcPts val="6074"/>
              </a:lnSpc>
            </a:pPr>
            <a:r>
              <a:rPr lang="en-US" sz="5282" u="sng">
                <a:solidFill>
                  <a:srgbClr val="659ABF"/>
                </a:solidFill>
                <a:latin typeface="High Tide Bold"/>
              </a:rPr>
              <a:t>CLASSIFICATION MODELS</a:t>
            </a:r>
          </a:p>
        </p:txBody>
      </p:sp>
      <p:sp>
        <p:nvSpPr>
          <p:cNvPr id="15" name="TextBox 15"/>
          <p:cNvSpPr txBox="1"/>
          <p:nvPr/>
        </p:nvSpPr>
        <p:spPr>
          <a:xfrm>
            <a:off x="49171" y="2225943"/>
            <a:ext cx="5583767" cy="1259980"/>
          </a:xfrm>
          <a:prstGeom prst="rect">
            <a:avLst/>
          </a:prstGeom>
        </p:spPr>
        <p:txBody>
          <a:bodyPr lIns="0" tIns="0" rIns="0" bIns="0" rtlCol="0" anchor="t">
            <a:spAutoFit/>
          </a:bodyPr>
          <a:lstStyle/>
          <a:p>
            <a:pPr algn="ctr">
              <a:lnSpc>
                <a:spcPts val="4951"/>
              </a:lnSpc>
              <a:spcBef>
                <a:spcPct val="0"/>
              </a:spcBef>
            </a:pPr>
            <a:r>
              <a:rPr lang="en-US" sz="4305">
                <a:solidFill>
                  <a:srgbClr val="FFFFFF"/>
                </a:solidFill>
                <a:latin typeface="High Tide Bold"/>
              </a:rPr>
              <a:t>LOGISTIC REGRESSION</a:t>
            </a:r>
          </a:p>
        </p:txBody>
      </p:sp>
      <p:sp>
        <p:nvSpPr>
          <p:cNvPr id="16" name="TextBox 16"/>
          <p:cNvSpPr txBox="1"/>
          <p:nvPr/>
        </p:nvSpPr>
        <p:spPr>
          <a:xfrm>
            <a:off x="13921581" y="2161731"/>
            <a:ext cx="2801662" cy="1405084"/>
          </a:xfrm>
          <a:prstGeom prst="rect">
            <a:avLst/>
          </a:prstGeom>
        </p:spPr>
        <p:txBody>
          <a:bodyPr lIns="0" tIns="0" rIns="0" bIns="0" rtlCol="0" anchor="t">
            <a:spAutoFit/>
          </a:bodyPr>
          <a:lstStyle/>
          <a:p>
            <a:pPr algn="ctr">
              <a:lnSpc>
                <a:spcPts val="11093"/>
              </a:lnSpc>
              <a:spcBef>
                <a:spcPct val="0"/>
              </a:spcBef>
            </a:pPr>
            <a:r>
              <a:rPr lang="en-US" sz="9646" dirty="0">
                <a:solidFill>
                  <a:srgbClr val="FFFFFF"/>
                </a:solidFill>
                <a:latin typeface="High Tide Bold"/>
              </a:rPr>
              <a:t>KNN </a:t>
            </a:r>
          </a:p>
        </p:txBody>
      </p:sp>
      <p:sp>
        <p:nvSpPr>
          <p:cNvPr id="17" name="TextBox 17"/>
          <p:cNvSpPr txBox="1"/>
          <p:nvPr/>
        </p:nvSpPr>
        <p:spPr>
          <a:xfrm>
            <a:off x="5346493" y="2461738"/>
            <a:ext cx="6850673" cy="776494"/>
          </a:xfrm>
          <a:prstGeom prst="rect">
            <a:avLst/>
          </a:prstGeom>
        </p:spPr>
        <p:txBody>
          <a:bodyPr lIns="0" tIns="0" rIns="0" bIns="0" rtlCol="0" anchor="t">
            <a:spAutoFit/>
          </a:bodyPr>
          <a:lstStyle/>
          <a:p>
            <a:pPr algn="ctr">
              <a:lnSpc>
                <a:spcPts val="6074"/>
              </a:lnSpc>
              <a:spcBef>
                <a:spcPct val="0"/>
              </a:spcBef>
            </a:pPr>
            <a:r>
              <a:rPr lang="en-US" sz="5282">
                <a:solidFill>
                  <a:srgbClr val="FFFFFF"/>
                </a:solidFill>
                <a:latin typeface="High Tide Bold"/>
              </a:rPr>
              <a:t>DECISION TREE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txBody>
          <a:bodyPr/>
          <a:lstStyle/>
          <a:p>
            <a:endParaRPr lang="en-US"/>
          </a:p>
        </p:txBody>
      </p:sp>
      <p:sp>
        <p:nvSpPr>
          <p:cNvPr id="3" name="Freeform 3"/>
          <p:cNvSpPr/>
          <p:nvPr/>
        </p:nvSpPr>
        <p:spPr>
          <a:xfrm>
            <a:off x="1314900" y="2079774"/>
            <a:ext cx="7673572" cy="4842403"/>
          </a:xfrm>
          <a:custGeom>
            <a:avLst/>
            <a:gdLst/>
            <a:ahLst/>
            <a:cxnLst/>
            <a:rect l="l" t="t" r="r" b="b"/>
            <a:pathLst>
              <a:path w="7673572" h="4842403">
                <a:moveTo>
                  <a:pt x="0" y="0"/>
                </a:moveTo>
                <a:lnTo>
                  <a:pt x="7673572" y="0"/>
                </a:lnTo>
                <a:lnTo>
                  <a:pt x="7673572" y="4842402"/>
                </a:lnTo>
                <a:lnTo>
                  <a:pt x="0" y="4842402"/>
                </a:lnTo>
                <a:lnTo>
                  <a:pt x="0" y="0"/>
                </a:lnTo>
                <a:close/>
              </a:path>
            </a:pathLst>
          </a:custGeom>
          <a:blipFill>
            <a:blip r:embed="rId3"/>
            <a:stretch>
              <a:fillRect l="-795" r="-1340"/>
            </a:stretch>
          </a:blipFill>
          <a:ln w="28575" cap="sq">
            <a:solidFill>
              <a:srgbClr val="000000"/>
            </a:solidFill>
            <a:prstDash val="solid"/>
            <a:miter/>
          </a:ln>
        </p:spPr>
        <p:txBody>
          <a:bodyPr/>
          <a:lstStyle/>
          <a:p>
            <a:endParaRPr lang="en-US"/>
          </a:p>
        </p:txBody>
      </p:sp>
      <p:sp>
        <p:nvSpPr>
          <p:cNvPr id="4" name="Freeform 4"/>
          <p:cNvSpPr/>
          <p:nvPr/>
        </p:nvSpPr>
        <p:spPr>
          <a:xfrm>
            <a:off x="9421885" y="2082155"/>
            <a:ext cx="7837415" cy="4842403"/>
          </a:xfrm>
          <a:custGeom>
            <a:avLst/>
            <a:gdLst/>
            <a:ahLst/>
            <a:cxnLst/>
            <a:rect l="l" t="t" r="r" b="b"/>
            <a:pathLst>
              <a:path w="7837415" h="4842403">
                <a:moveTo>
                  <a:pt x="0" y="0"/>
                </a:moveTo>
                <a:lnTo>
                  <a:pt x="7837415" y="0"/>
                </a:lnTo>
                <a:lnTo>
                  <a:pt x="7837415" y="4842403"/>
                </a:lnTo>
                <a:lnTo>
                  <a:pt x="0" y="4842403"/>
                </a:lnTo>
                <a:lnTo>
                  <a:pt x="0" y="0"/>
                </a:lnTo>
                <a:close/>
              </a:path>
            </a:pathLst>
          </a:custGeom>
          <a:blipFill>
            <a:blip r:embed="rId4"/>
            <a:stretch>
              <a:fillRect/>
            </a:stretch>
          </a:blipFill>
          <a:ln w="28575" cap="sq">
            <a:solidFill>
              <a:srgbClr val="000000"/>
            </a:solidFill>
            <a:prstDash val="solid"/>
            <a:miter/>
          </a:ln>
        </p:spPr>
        <p:txBody>
          <a:bodyPr/>
          <a:lstStyle/>
          <a:p>
            <a:endParaRPr lang="en-US"/>
          </a:p>
        </p:txBody>
      </p:sp>
      <p:sp>
        <p:nvSpPr>
          <p:cNvPr id="5" name="TextBox 5"/>
          <p:cNvSpPr txBox="1"/>
          <p:nvPr/>
        </p:nvSpPr>
        <p:spPr>
          <a:xfrm>
            <a:off x="1356724" y="766621"/>
            <a:ext cx="15574551" cy="786019"/>
          </a:xfrm>
          <a:prstGeom prst="rect">
            <a:avLst/>
          </a:prstGeom>
        </p:spPr>
        <p:txBody>
          <a:bodyPr lIns="0" tIns="0" rIns="0" bIns="0" rtlCol="0" anchor="t">
            <a:spAutoFit/>
          </a:bodyPr>
          <a:lstStyle/>
          <a:p>
            <a:pPr algn="ctr">
              <a:lnSpc>
                <a:spcPts val="6074"/>
              </a:lnSpc>
            </a:pPr>
            <a:r>
              <a:rPr lang="en-US" sz="5282" u="sng">
                <a:solidFill>
                  <a:srgbClr val="8EAF8A"/>
                </a:solidFill>
                <a:latin typeface="High Tide Bold"/>
              </a:rPr>
              <a:t>K-NEAREST NEIGHBORS ANALYSIS</a:t>
            </a:r>
          </a:p>
        </p:txBody>
      </p:sp>
      <p:sp>
        <p:nvSpPr>
          <p:cNvPr id="6" name="TextBox 6"/>
          <p:cNvSpPr txBox="1"/>
          <p:nvPr/>
        </p:nvSpPr>
        <p:spPr>
          <a:xfrm>
            <a:off x="1314900" y="7396922"/>
            <a:ext cx="15658201" cy="1893570"/>
          </a:xfrm>
          <a:prstGeom prst="rect">
            <a:avLst/>
          </a:prstGeom>
        </p:spPr>
        <p:txBody>
          <a:bodyPr lIns="0" tIns="0" rIns="0" bIns="0" rtlCol="0" anchor="t">
            <a:spAutoFit/>
          </a:bodyPr>
          <a:lstStyle/>
          <a:p>
            <a:pPr marL="582933" lvl="1" indent="-291467">
              <a:lnSpc>
                <a:spcPts val="3780"/>
              </a:lnSpc>
              <a:buFont typeface="Arial"/>
              <a:buChar char="•"/>
            </a:pPr>
            <a:r>
              <a:rPr lang="en-US" sz="2700">
                <a:solidFill>
                  <a:srgbClr val="FFFFFF"/>
                </a:solidFill>
                <a:latin typeface="Alice"/>
              </a:rPr>
              <a:t>According to the ‘</a:t>
            </a:r>
            <a:r>
              <a:rPr lang="en-US" sz="2700">
                <a:solidFill>
                  <a:srgbClr val="F4D314"/>
                </a:solidFill>
                <a:latin typeface="Alice Bold"/>
              </a:rPr>
              <a:t>Accuracy vs k</a:t>
            </a:r>
            <a:r>
              <a:rPr lang="en-US" sz="2700">
                <a:solidFill>
                  <a:srgbClr val="FFFFFF"/>
                </a:solidFill>
                <a:latin typeface="Alice"/>
              </a:rPr>
              <a:t>’ graph, it is evident that the highest accuracy can be achieved when ‘</a:t>
            </a:r>
            <a:r>
              <a:rPr lang="en-US" sz="2700">
                <a:solidFill>
                  <a:srgbClr val="F4D314"/>
                </a:solidFill>
                <a:latin typeface="Alice Bold"/>
              </a:rPr>
              <a:t>k</a:t>
            </a:r>
            <a:r>
              <a:rPr lang="en-US" sz="2700">
                <a:solidFill>
                  <a:srgbClr val="FFFFFF"/>
                </a:solidFill>
                <a:latin typeface="Alice"/>
              </a:rPr>
              <a:t>’ is set to 18.</a:t>
            </a:r>
          </a:p>
          <a:p>
            <a:pPr marL="582933" lvl="1" indent="-291467">
              <a:lnSpc>
                <a:spcPts val="3780"/>
              </a:lnSpc>
              <a:buFont typeface="Arial"/>
              <a:buChar char="•"/>
            </a:pPr>
            <a:r>
              <a:rPr lang="en-US" sz="2700">
                <a:solidFill>
                  <a:srgbClr val="FFFFFF"/>
                </a:solidFill>
                <a:latin typeface="Alice"/>
              </a:rPr>
              <a:t>Based on the ROC curve that we obtained, the AUC score is </a:t>
            </a:r>
            <a:r>
              <a:rPr lang="en-US" sz="2700">
                <a:solidFill>
                  <a:srgbClr val="F4D314"/>
                </a:solidFill>
                <a:latin typeface="Alice Bold"/>
              </a:rPr>
              <a:t>0.536</a:t>
            </a:r>
            <a:r>
              <a:rPr lang="en-US" sz="2700">
                <a:solidFill>
                  <a:srgbClr val="FFFFFF"/>
                </a:solidFill>
                <a:latin typeface="Alice"/>
              </a:rPr>
              <a:t>, indicating our data is not a good fit for this model.</a:t>
            </a:r>
          </a:p>
        </p:txBody>
      </p:sp>
      <p:sp>
        <p:nvSpPr>
          <p:cNvPr id="7" name="Freeform 7"/>
          <p:cNvSpPr/>
          <p:nvPr/>
        </p:nvSpPr>
        <p:spPr>
          <a:xfrm>
            <a:off x="16708519" y="0"/>
            <a:ext cx="1579481" cy="1096690"/>
          </a:xfrm>
          <a:custGeom>
            <a:avLst/>
            <a:gdLst/>
            <a:ahLst/>
            <a:cxnLst/>
            <a:rect l="l" t="t" r="r" b="b"/>
            <a:pathLst>
              <a:path w="1579481" h="1096690">
                <a:moveTo>
                  <a:pt x="0" y="0"/>
                </a:moveTo>
                <a:lnTo>
                  <a:pt x="1579481" y="0"/>
                </a:lnTo>
                <a:lnTo>
                  <a:pt x="1579481" y="1096690"/>
                </a:lnTo>
                <a:lnTo>
                  <a:pt x="0" y="1096690"/>
                </a:lnTo>
                <a:lnTo>
                  <a:pt x="0" y="0"/>
                </a:lnTo>
                <a:close/>
              </a:path>
            </a:pathLst>
          </a:custGeom>
          <a:blipFill>
            <a:blip r:embed="rId5"/>
            <a:stretch>
              <a:fillRect/>
            </a:stretch>
          </a:blipFill>
        </p:spPr>
        <p:txBody>
          <a:bodyPr/>
          <a:lstStyle/>
          <a:p>
            <a:endParaRPr lang="en-US"/>
          </a:p>
        </p:txBody>
      </p:sp>
    </p:spTree>
  </p:cSld>
  <p:clrMapOvr>
    <a:masterClrMapping/>
  </p:clrMapOvr>
  <p:transition>
    <p:cover dir="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txBody>
          <a:bodyPr/>
          <a:lstStyle/>
          <a:p>
            <a:endParaRPr lang="en-US"/>
          </a:p>
        </p:txBody>
      </p:sp>
      <p:sp>
        <p:nvSpPr>
          <p:cNvPr id="3" name="Freeform 3"/>
          <p:cNvSpPr/>
          <p:nvPr/>
        </p:nvSpPr>
        <p:spPr>
          <a:xfrm>
            <a:off x="4216816" y="1752101"/>
            <a:ext cx="10449111" cy="6467071"/>
          </a:xfrm>
          <a:custGeom>
            <a:avLst/>
            <a:gdLst/>
            <a:ahLst/>
            <a:cxnLst/>
            <a:rect l="l" t="t" r="r" b="b"/>
            <a:pathLst>
              <a:path w="10449111" h="6467071">
                <a:moveTo>
                  <a:pt x="0" y="0"/>
                </a:moveTo>
                <a:lnTo>
                  <a:pt x="10449111" y="0"/>
                </a:lnTo>
                <a:lnTo>
                  <a:pt x="10449111" y="6467071"/>
                </a:lnTo>
                <a:lnTo>
                  <a:pt x="0" y="6467071"/>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147872" y="649978"/>
            <a:ext cx="13560028" cy="776494"/>
          </a:xfrm>
          <a:prstGeom prst="rect">
            <a:avLst/>
          </a:prstGeom>
        </p:spPr>
        <p:txBody>
          <a:bodyPr lIns="0" tIns="0" rIns="0" bIns="0" rtlCol="0" anchor="t">
            <a:spAutoFit/>
          </a:bodyPr>
          <a:lstStyle/>
          <a:p>
            <a:pPr algn="ctr">
              <a:lnSpc>
                <a:spcPts val="6074"/>
              </a:lnSpc>
              <a:spcBef>
                <a:spcPct val="0"/>
              </a:spcBef>
            </a:pPr>
            <a:r>
              <a:rPr lang="en-US" sz="5282" u="sng">
                <a:solidFill>
                  <a:srgbClr val="659ABF"/>
                </a:solidFill>
                <a:latin typeface="High Tide Bold"/>
              </a:rPr>
              <a:t>DECISION TREE IMPLEMENTATION RESULTS</a:t>
            </a:r>
          </a:p>
        </p:txBody>
      </p:sp>
      <p:sp>
        <p:nvSpPr>
          <p:cNvPr id="5" name="TextBox 5"/>
          <p:cNvSpPr txBox="1"/>
          <p:nvPr/>
        </p:nvSpPr>
        <p:spPr>
          <a:xfrm>
            <a:off x="1314900" y="8478126"/>
            <a:ext cx="15658201" cy="1073785"/>
          </a:xfrm>
          <a:prstGeom prst="rect">
            <a:avLst/>
          </a:prstGeom>
        </p:spPr>
        <p:txBody>
          <a:bodyPr lIns="0" tIns="0" rIns="0" bIns="0" rtlCol="0" anchor="t">
            <a:spAutoFit/>
          </a:bodyPr>
          <a:lstStyle/>
          <a:p>
            <a:pPr>
              <a:lnSpc>
                <a:spcPts val="4340"/>
              </a:lnSpc>
            </a:pPr>
            <a:r>
              <a:rPr lang="en-US" sz="3100">
                <a:solidFill>
                  <a:srgbClr val="FFFFFF"/>
                </a:solidFill>
                <a:latin typeface="Alice"/>
              </a:rPr>
              <a:t>The area under the curve of our decision tree model is </a:t>
            </a:r>
            <a:r>
              <a:rPr lang="en-US" sz="3100">
                <a:solidFill>
                  <a:srgbClr val="F4D314"/>
                </a:solidFill>
                <a:latin typeface="Alice Bold"/>
              </a:rPr>
              <a:t>0.955</a:t>
            </a:r>
            <a:r>
              <a:rPr lang="en-US" sz="3100">
                <a:solidFill>
                  <a:srgbClr val="FFFFFF"/>
                </a:solidFill>
                <a:latin typeface="Alice Bold"/>
              </a:rPr>
              <a:t>, which indicates that our model is a </a:t>
            </a:r>
            <a:r>
              <a:rPr lang="en-US" sz="3100">
                <a:solidFill>
                  <a:srgbClr val="F4D314"/>
                </a:solidFill>
                <a:latin typeface="Alice Bold"/>
              </a:rPr>
              <a:t>good fit</a:t>
            </a:r>
            <a:r>
              <a:rPr lang="en-US" sz="3100">
                <a:solidFill>
                  <a:srgbClr val="FFFFFF"/>
                </a:solidFill>
                <a:latin typeface="Alice"/>
              </a:rPr>
              <a:t>.</a:t>
            </a:r>
          </a:p>
        </p:txBody>
      </p:sp>
    </p:spTree>
  </p:cSld>
  <p:clrMapOvr>
    <a:masterClrMapping/>
  </p:clrMapOvr>
  <p:transition>
    <p:cover dir="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txBody>
          <a:bodyPr/>
          <a:lstStyle/>
          <a:p>
            <a:endParaRPr lang="en-US"/>
          </a:p>
        </p:txBody>
      </p:sp>
      <p:sp>
        <p:nvSpPr>
          <p:cNvPr id="3" name="Freeform 3"/>
          <p:cNvSpPr/>
          <p:nvPr/>
        </p:nvSpPr>
        <p:spPr>
          <a:xfrm>
            <a:off x="5183468" y="2167715"/>
            <a:ext cx="7837415" cy="4842403"/>
          </a:xfrm>
          <a:custGeom>
            <a:avLst/>
            <a:gdLst/>
            <a:ahLst/>
            <a:cxnLst/>
            <a:rect l="l" t="t" r="r" b="b"/>
            <a:pathLst>
              <a:path w="7837415" h="4842403">
                <a:moveTo>
                  <a:pt x="0" y="0"/>
                </a:moveTo>
                <a:lnTo>
                  <a:pt x="7837414" y="0"/>
                </a:lnTo>
                <a:lnTo>
                  <a:pt x="7837414" y="4842403"/>
                </a:lnTo>
                <a:lnTo>
                  <a:pt x="0" y="4842403"/>
                </a:lnTo>
                <a:lnTo>
                  <a:pt x="0" y="0"/>
                </a:lnTo>
                <a:close/>
              </a:path>
            </a:pathLst>
          </a:custGeom>
          <a:blipFill>
            <a:blip r:embed="rId3"/>
            <a:stretch>
              <a:fillRect/>
            </a:stretch>
          </a:blipFill>
          <a:ln w="28575" cap="sq">
            <a:solidFill>
              <a:srgbClr val="000000"/>
            </a:solidFill>
            <a:prstDash val="solid"/>
            <a:miter/>
          </a:ln>
        </p:spPr>
        <p:txBody>
          <a:bodyPr/>
          <a:lstStyle/>
          <a:p>
            <a:endParaRPr lang="en-US"/>
          </a:p>
        </p:txBody>
      </p:sp>
      <p:sp>
        <p:nvSpPr>
          <p:cNvPr id="4" name="TextBox 4"/>
          <p:cNvSpPr txBox="1"/>
          <p:nvPr/>
        </p:nvSpPr>
        <p:spPr>
          <a:xfrm>
            <a:off x="1356724" y="771383"/>
            <a:ext cx="15574551" cy="776494"/>
          </a:xfrm>
          <a:prstGeom prst="rect">
            <a:avLst/>
          </a:prstGeom>
        </p:spPr>
        <p:txBody>
          <a:bodyPr lIns="0" tIns="0" rIns="0" bIns="0" rtlCol="0" anchor="t">
            <a:spAutoFit/>
          </a:bodyPr>
          <a:lstStyle/>
          <a:p>
            <a:pPr algn="ctr">
              <a:lnSpc>
                <a:spcPts val="6074"/>
              </a:lnSpc>
            </a:pPr>
            <a:r>
              <a:rPr lang="en-US" sz="5282" u="sng">
                <a:solidFill>
                  <a:srgbClr val="8EAF8A"/>
                </a:solidFill>
                <a:latin typeface="High Tide Bold"/>
              </a:rPr>
              <a:t>LOGISTIC REGRESSION ANALYSIS</a:t>
            </a:r>
          </a:p>
        </p:txBody>
      </p:sp>
      <p:sp>
        <p:nvSpPr>
          <p:cNvPr id="5" name="TextBox 5"/>
          <p:cNvSpPr txBox="1"/>
          <p:nvPr/>
        </p:nvSpPr>
        <p:spPr>
          <a:xfrm>
            <a:off x="1273075" y="7563280"/>
            <a:ext cx="15658201" cy="1073785"/>
          </a:xfrm>
          <a:prstGeom prst="rect">
            <a:avLst/>
          </a:prstGeom>
        </p:spPr>
        <p:txBody>
          <a:bodyPr lIns="0" tIns="0" rIns="0" bIns="0" rtlCol="0" anchor="t">
            <a:spAutoFit/>
          </a:bodyPr>
          <a:lstStyle/>
          <a:p>
            <a:pPr>
              <a:lnSpc>
                <a:spcPts val="4340"/>
              </a:lnSpc>
            </a:pPr>
            <a:r>
              <a:rPr lang="en-US" sz="3100">
                <a:solidFill>
                  <a:srgbClr val="FFFFFF"/>
                </a:solidFill>
                <a:latin typeface="Alice"/>
              </a:rPr>
              <a:t>The area under the curve of our logistic regression model is </a:t>
            </a:r>
            <a:r>
              <a:rPr lang="en-US" sz="3100">
                <a:solidFill>
                  <a:srgbClr val="F4D314"/>
                </a:solidFill>
                <a:latin typeface="Alice Bold"/>
              </a:rPr>
              <a:t>0.969</a:t>
            </a:r>
            <a:r>
              <a:rPr lang="en-US" sz="3100">
                <a:solidFill>
                  <a:srgbClr val="FFFFFF"/>
                </a:solidFill>
                <a:latin typeface="Alice"/>
              </a:rPr>
              <a:t>, which indicates that our model is a </a:t>
            </a:r>
            <a:r>
              <a:rPr lang="en-US" sz="3100">
                <a:solidFill>
                  <a:srgbClr val="F4D314"/>
                </a:solidFill>
                <a:latin typeface="Alice Bold"/>
              </a:rPr>
              <a:t>good fit</a:t>
            </a:r>
            <a:r>
              <a:rPr lang="en-US" sz="3100">
                <a:solidFill>
                  <a:srgbClr val="FFFFFF"/>
                </a:solidFill>
                <a:latin typeface="Alice"/>
              </a:rPr>
              <a:t>.</a:t>
            </a:r>
          </a:p>
        </p:txBody>
      </p:sp>
      <p:sp>
        <p:nvSpPr>
          <p:cNvPr id="6" name="Freeform 6"/>
          <p:cNvSpPr/>
          <p:nvPr/>
        </p:nvSpPr>
        <p:spPr>
          <a:xfrm>
            <a:off x="16708519" y="0"/>
            <a:ext cx="1579481" cy="1096690"/>
          </a:xfrm>
          <a:custGeom>
            <a:avLst/>
            <a:gdLst/>
            <a:ahLst/>
            <a:cxnLst/>
            <a:rect l="l" t="t" r="r" b="b"/>
            <a:pathLst>
              <a:path w="1579481" h="1096690">
                <a:moveTo>
                  <a:pt x="0" y="0"/>
                </a:moveTo>
                <a:lnTo>
                  <a:pt x="1579481" y="0"/>
                </a:lnTo>
                <a:lnTo>
                  <a:pt x="1579481" y="1096690"/>
                </a:lnTo>
                <a:lnTo>
                  <a:pt x="0" y="1096690"/>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txBody>
          <a:bodyPr/>
          <a:lstStyle/>
          <a:p>
            <a:endParaRPr lang="en-US"/>
          </a:p>
        </p:txBody>
      </p:sp>
      <p:sp>
        <p:nvSpPr>
          <p:cNvPr id="3" name="Freeform 3"/>
          <p:cNvSpPr/>
          <p:nvPr/>
        </p:nvSpPr>
        <p:spPr>
          <a:xfrm>
            <a:off x="3867613" y="2390991"/>
            <a:ext cx="10552775" cy="4089809"/>
          </a:xfrm>
          <a:custGeom>
            <a:avLst/>
            <a:gdLst/>
            <a:ahLst/>
            <a:cxnLst/>
            <a:rect l="l" t="t" r="r" b="b"/>
            <a:pathLst>
              <a:path w="10552775" h="4089809">
                <a:moveTo>
                  <a:pt x="0" y="0"/>
                </a:moveTo>
                <a:lnTo>
                  <a:pt x="10552774" y="0"/>
                </a:lnTo>
                <a:lnTo>
                  <a:pt x="10552774" y="4089809"/>
                </a:lnTo>
                <a:lnTo>
                  <a:pt x="0" y="4089809"/>
                </a:lnTo>
                <a:lnTo>
                  <a:pt x="0" y="0"/>
                </a:lnTo>
                <a:close/>
              </a:path>
            </a:pathLst>
          </a:custGeom>
          <a:blipFill>
            <a:blip r:embed="rId3"/>
            <a:stretch>
              <a:fillRect l="-1683"/>
            </a:stretch>
          </a:blipFill>
          <a:ln w="28575" cap="sq">
            <a:solidFill>
              <a:srgbClr val="000000"/>
            </a:solidFill>
            <a:prstDash val="solid"/>
            <a:miter/>
          </a:ln>
        </p:spPr>
        <p:txBody>
          <a:bodyPr/>
          <a:lstStyle/>
          <a:p>
            <a:endParaRPr lang="en-US"/>
          </a:p>
        </p:txBody>
      </p:sp>
      <p:sp>
        <p:nvSpPr>
          <p:cNvPr id="4" name="TextBox 4"/>
          <p:cNvSpPr txBox="1"/>
          <p:nvPr/>
        </p:nvSpPr>
        <p:spPr>
          <a:xfrm>
            <a:off x="4446674" y="6979555"/>
            <a:ext cx="9394651" cy="778766"/>
          </a:xfrm>
          <a:prstGeom prst="rect">
            <a:avLst/>
          </a:prstGeom>
        </p:spPr>
        <p:txBody>
          <a:bodyPr lIns="0" tIns="0" rIns="0" bIns="0" rtlCol="0" anchor="t">
            <a:spAutoFit/>
          </a:bodyPr>
          <a:lstStyle/>
          <a:p>
            <a:pPr marL="570046" lvl="1" indent="-285023">
              <a:lnSpc>
                <a:spcPts val="3036"/>
              </a:lnSpc>
              <a:buFont typeface="Arial"/>
              <a:buChar char="•"/>
            </a:pPr>
            <a:r>
              <a:rPr lang="en-US" sz="2640">
                <a:solidFill>
                  <a:srgbClr val="FFFFFF"/>
                </a:solidFill>
                <a:latin typeface="Alice Bold"/>
              </a:rPr>
              <a:t>The correctly predicted instances are </a:t>
            </a:r>
            <a:r>
              <a:rPr lang="en-US" sz="2640">
                <a:solidFill>
                  <a:srgbClr val="F4D314"/>
                </a:solidFill>
                <a:latin typeface="Alice Bold"/>
              </a:rPr>
              <a:t>3909</a:t>
            </a:r>
            <a:r>
              <a:rPr lang="en-US" sz="2640">
                <a:solidFill>
                  <a:srgbClr val="FFFFFF"/>
                </a:solidFill>
                <a:latin typeface="Alice Bold"/>
              </a:rPr>
              <a:t>. The false negatives are </a:t>
            </a:r>
            <a:r>
              <a:rPr lang="en-US" sz="2640">
                <a:solidFill>
                  <a:srgbClr val="F4D314"/>
                </a:solidFill>
                <a:latin typeface="Alice Bold"/>
              </a:rPr>
              <a:t>179</a:t>
            </a:r>
            <a:r>
              <a:rPr lang="en-US" sz="2640">
                <a:solidFill>
                  <a:srgbClr val="FFFFFF"/>
                </a:solidFill>
                <a:latin typeface="Alice Bold"/>
              </a:rPr>
              <a:t> and false positives are </a:t>
            </a:r>
            <a:r>
              <a:rPr lang="en-US" sz="2640">
                <a:solidFill>
                  <a:srgbClr val="F4D314"/>
                </a:solidFill>
                <a:latin typeface="Alice Bold"/>
              </a:rPr>
              <a:t>181</a:t>
            </a:r>
            <a:r>
              <a:rPr lang="en-US" sz="2640">
                <a:solidFill>
                  <a:srgbClr val="FFFFFF"/>
                </a:solidFill>
                <a:latin typeface="Alice Bold"/>
              </a:rPr>
              <a:t>.</a:t>
            </a:r>
          </a:p>
        </p:txBody>
      </p:sp>
      <p:sp>
        <p:nvSpPr>
          <p:cNvPr id="5" name="TextBox 5"/>
          <p:cNvSpPr txBox="1"/>
          <p:nvPr/>
        </p:nvSpPr>
        <p:spPr>
          <a:xfrm>
            <a:off x="4309269" y="1115740"/>
            <a:ext cx="9669463" cy="776494"/>
          </a:xfrm>
          <a:prstGeom prst="rect">
            <a:avLst/>
          </a:prstGeom>
        </p:spPr>
        <p:txBody>
          <a:bodyPr lIns="0" tIns="0" rIns="0" bIns="0" rtlCol="0" anchor="t">
            <a:spAutoFit/>
          </a:bodyPr>
          <a:lstStyle/>
          <a:p>
            <a:pPr algn="ctr">
              <a:lnSpc>
                <a:spcPts val="6074"/>
              </a:lnSpc>
            </a:pPr>
            <a:r>
              <a:rPr lang="en-US" sz="5282" u="sng">
                <a:solidFill>
                  <a:srgbClr val="659ABF"/>
                </a:solidFill>
                <a:latin typeface="High Tide Bold"/>
              </a:rPr>
              <a:t>LR PREDICTION METRICES</a:t>
            </a:r>
          </a:p>
        </p:txBody>
      </p:sp>
      <p:sp>
        <p:nvSpPr>
          <p:cNvPr id="6" name="TextBox 6"/>
          <p:cNvSpPr txBox="1"/>
          <p:nvPr/>
        </p:nvSpPr>
        <p:spPr>
          <a:xfrm>
            <a:off x="4446674" y="8102156"/>
            <a:ext cx="7177408" cy="1159764"/>
          </a:xfrm>
          <a:prstGeom prst="rect">
            <a:avLst/>
          </a:prstGeom>
        </p:spPr>
        <p:txBody>
          <a:bodyPr lIns="0" tIns="0" rIns="0" bIns="0" rtlCol="0" anchor="t">
            <a:spAutoFit/>
          </a:bodyPr>
          <a:lstStyle/>
          <a:p>
            <a:pPr marL="569976" lvl="1" indent="-284988">
              <a:lnSpc>
                <a:spcPts val="3036"/>
              </a:lnSpc>
              <a:buFont typeface="Arial"/>
              <a:buChar char="•"/>
            </a:pPr>
            <a:r>
              <a:rPr lang="en-US" sz="2640">
                <a:solidFill>
                  <a:srgbClr val="FFFFFF"/>
                </a:solidFill>
                <a:latin typeface="Alice Bold"/>
              </a:rPr>
              <a:t>Along with this we found out that the </a:t>
            </a:r>
            <a:r>
              <a:rPr lang="en-US" sz="2640">
                <a:solidFill>
                  <a:srgbClr val="F4D314"/>
                </a:solidFill>
                <a:latin typeface="Alice Bold"/>
              </a:rPr>
              <a:t>Precison </a:t>
            </a:r>
            <a:r>
              <a:rPr lang="en-US" sz="2640">
                <a:solidFill>
                  <a:srgbClr val="FFFFFF"/>
                </a:solidFill>
                <a:latin typeface="Alice Bold"/>
              </a:rPr>
              <a:t>and</a:t>
            </a:r>
            <a:r>
              <a:rPr lang="en-US" sz="2640">
                <a:solidFill>
                  <a:srgbClr val="F4D314"/>
                </a:solidFill>
                <a:latin typeface="Alice Bold"/>
              </a:rPr>
              <a:t> Recall </a:t>
            </a:r>
            <a:r>
              <a:rPr lang="en-US" sz="2640">
                <a:solidFill>
                  <a:srgbClr val="FFFFFF"/>
                </a:solidFill>
                <a:latin typeface="Alice Bold"/>
              </a:rPr>
              <a:t>are</a:t>
            </a:r>
            <a:r>
              <a:rPr lang="en-US" sz="2640">
                <a:solidFill>
                  <a:srgbClr val="F4D314"/>
                </a:solidFill>
                <a:latin typeface="Alice Bold"/>
              </a:rPr>
              <a:t> 95% </a:t>
            </a:r>
            <a:r>
              <a:rPr lang="en-US" sz="2640">
                <a:solidFill>
                  <a:srgbClr val="FFFFFF"/>
                </a:solidFill>
                <a:latin typeface="Alice Bold"/>
              </a:rPr>
              <a:t>and</a:t>
            </a:r>
            <a:r>
              <a:rPr lang="en-US" sz="2640">
                <a:solidFill>
                  <a:srgbClr val="F4D314"/>
                </a:solidFill>
                <a:latin typeface="Alice Bold"/>
              </a:rPr>
              <a:t> 99%</a:t>
            </a:r>
          </a:p>
          <a:p>
            <a:pPr algn="l">
              <a:lnSpc>
                <a:spcPts val="3036"/>
              </a:lnSpc>
            </a:pPr>
            <a:endParaRPr lang="en-US" sz="2640">
              <a:solidFill>
                <a:srgbClr val="F4D314"/>
              </a:solidFill>
              <a:latin typeface="Alice Bold"/>
            </a:endParaRPr>
          </a:p>
        </p:txBody>
      </p:sp>
      <p:sp>
        <p:nvSpPr>
          <p:cNvPr id="7" name="Freeform 7"/>
          <p:cNvSpPr/>
          <p:nvPr/>
        </p:nvSpPr>
        <p:spPr>
          <a:xfrm>
            <a:off x="16708519" y="0"/>
            <a:ext cx="1579481" cy="1096690"/>
          </a:xfrm>
          <a:custGeom>
            <a:avLst/>
            <a:gdLst/>
            <a:ahLst/>
            <a:cxnLst/>
            <a:rect l="l" t="t" r="r" b="b"/>
            <a:pathLst>
              <a:path w="1579481" h="1096690">
                <a:moveTo>
                  <a:pt x="0" y="0"/>
                </a:moveTo>
                <a:lnTo>
                  <a:pt x="1579481" y="0"/>
                </a:lnTo>
                <a:lnTo>
                  <a:pt x="1579481" y="1096690"/>
                </a:lnTo>
                <a:lnTo>
                  <a:pt x="0" y="1096690"/>
                </a:lnTo>
                <a:lnTo>
                  <a:pt x="0" y="0"/>
                </a:lnTo>
                <a:close/>
              </a:path>
            </a:pathLst>
          </a:custGeom>
          <a:blipFill>
            <a:blip r:embed="rId4"/>
            <a:stretch>
              <a:fillRect/>
            </a:stretch>
          </a:blipFill>
        </p:spPr>
        <p:txBody>
          <a:bodyPr/>
          <a:lstStyle/>
          <a:p>
            <a:endParaRPr lang="en-US"/>
          </a:p>
        </p:txBody>
      </p:sp>
    </p:spTree>
  </p:cSld>
  <p:clrMapOvr>
    <a:masterClrMapping/>
  </p:clrMapOvr>
  <p:transition>
    <p:cover dir="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0731" b="-70731"/>
            </a:stretch>
          </a:blipFill>
        </p:spPr>
        <p:txBody>
          <a:bodyPr/>
          <a:lstStyle/>
          <a:p>
            <a:endParaRPr lang="en-US"/>
          </a:p>
        </p:txBody>
      </p:sp>
      <p:sp>
        <p:nvSpPr>
          <p:cNvPr id="3" name="TextBox 3"/>
          <p:cNvSpPr txBox="1"/>
          <p:nvPr/>
        </p:nvSpPr>
        <p:spPr>
          <a:xfrm>
            <a:off x="1143493" y="867098"/>
            <a:ext cx="15574551" cy="796179"/>
          </a:xfrm>
          <a:prstGeom prst="rect">
            <a:avLst/>
          </a:prstGeom>
        </p:spPr>
        <p:txBody>
          <a:bodyPr lIns="0" tIns="0" rIns="0" bIns="0" rtlCol="0" anchor="t">
            <a:spAutoFit/>
          </a:bodyPr>
          <a:lstStyle/>
          <a:p>
            <a:pPr algn="ctr">
              <a:lnSpc>
                <a:spcPts val="6189"/>
              </a:lnSpc>
            </a:pPr>
            <a:r>
              <a:rPr lang="en-US" sz="5382" u="sng">
                <a:solidFill>
                  <a:srgbClr val="8EAF8A"/>
                </a:solidFill>
                <a:latin typeface="High Tide Bold"/>
              </a:rPr>
              <a:t>CONCLUSION</a:t>
            </a:r>
          </a:p>
        </p:txBody>
      </p:sp>
      <p:sp>
        <p:nvSpPr>
          <p:cNvPr id="4" name="Freeform 4"/>
          <p:cNvSpPr/>
          <p:nvPr/>
        </p:nvSpPr>
        <p:spPr>
          <a:xfrm>
            <a:off x="16718044" y="0"/>
            <a:ext cx="1579481" cy="1096690"/>
          </a:xfrm>
          <a:custGeom>
            <a:avLst/>
            <a:gdLst/>
            <a:ahLst/>
            <a:cxnLst/>
            <a:rect l="l" t="t" r="r" b="b"/>
            <a:pathLst>
              <a:path w="1579481" h="1096690">
                <a:moveTo>
                  <a:pt x="0" y="0"/>
                </a:moveTo>
                <a:lnTo>
                  <a:pt x="1579481" y="0"/>
                </a:lnTo>
                <a:lnTo>
                  <a:pt x="1579481" y="1096690"/>
                </a:lnTo>
                <a:lnTo>
                  <a:pt x="0" y="1096690"/>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220965" y="2082377"/>
            <a:ext cx="17846069" cy="1536065"/>
          </a:xfrm>
          <a:prstGeom prst="rect">
            <a:avLst/>
          </a:prstGeom>
        </p:spPr>
        <p:txBody>
          <a:bodyPr lIns="0" tIns="0" rIns="0" bIns="0" rtlCol="0" anchor="t">
            <a:spAutoFit/>
          </a:bodyPr>
          <a:lstStyle/>
          <a:p>
            <a:pPr marL="626112" lvl="1" indent="-313056" algn="just">
              <a:lnSpc>
                <a:spcPts val="4060"/>
              </a:lnSpc>
              <a:buFont typeface="Arial"/>
              <a:buChar char="•"/>
            </a:pPr>
            <a:r>
              <a:rPr lang="en-US" sz="2900">
                <a:solidFill>
                  <a:srgbClr val="FFFFFF"/>
                </a:solidFill>
                <a:latin typeface="Alice"/>
              </a:rPr>
              <a:t>A thorough analysis of factors influencing loan approval reveals that an applicant's approval, measured by the CIBIL score, is the primary determinant of loan status, exhibiting a robust correlation with positive outcomes. </a:t>
            </a:r>
          </a:p>
        </p:txBody>
      </p:sp>
      <p:sp>
        <p:nvSpPr>
          <p:cNvPr id="6" name="TextBox 6"/>
          <p:cNvSpPr txBox="1"/>
          <p:nvPr/>
        </p:nvSpPr>
        <p:spPr>
          <a:xfrm>
            <a:off x="156181" y="4042153"/>
            <a:ext cx="17975639" cy="1536065"/>
          </a:xfrm>
          <a:prstGeom prst="rect">
            <a:avLst/>
          </a:prstGeom>
        </p:spPr>
        <p:txBody>
          <a:bodyPr lIns="0" tIns="0" rIns="0" bIns="0" rtlCol="0" anchor="t">
            <a:spAutoFit/>
          </a:bodyPr>
          <a:lstStyle/>
          <a:p>
            <a:pPr marL="626112" lvl="1" indent="-313056">
              <a:lnSpc>
                <a:spcPts val="4060"/>
              </a:lnSpc>
              <a:buFont typeface="Arial"/>
              <a:buChar char="•"/>
            </a:pPr>
            <a:r>
              <a:rPr lang="en-US" sz="2900">
                <a:solidFill>
                  <a:srgbClr val="FFFFFF"/>
                </a:solidFill>
                <a:latin typeface="Alice"/>
              </a:rPr>
              <a:t>Through several feature selection techniques, we were able to determine the most important factors that influence the likelihood of loan approval. Therefore, an applicant can emphasize the most on those aspects during loan application for  a greater chance of success.</a:t>
            </a:r>
          </a:p>
        </p:txBody>
      </p:sp>
      <p:sp>
        <p:nvSpPr>
          <p:cNvPr id="7" name="TextBox 7"/>
          <p:cNvSpPr txBox="1"/>
          <p:nvPr/>
        </p:nvSpPr>
        <p:spPr>
          <a:xfrm>
            <a:off x="95250" y="7438133"/>
            <a:ext cx="18097500" cy="2050415"/>
          </a:xfrm>
          <a:prstGeom prst="rect">
            <a:avLst/>
          </a:prstGeom>
        </p:spPr>
        <p:txBody>
          <a:bodyPr lIns="0" tIns="0" rIns="0" bIns="0" rtlCol="0" anchor="t">
            <a:spAutoFit/>
          </a:bodyPr>
          <a:lstStyle/>
          <a:p>
            <a:pPr marL="626112" lvl="1" indent="-313056" algn="just">
              <a:lnSpc>
                <a:spcPts val="4060"/>
              </a:lnSpc>
              <a:buFont typeface="Arial"/>
              <a:buChar char="•"/>
            </a:pPr>
            <a:r>
              <a:rPr lang="en-US" sz="2900">
                <a:solidFill>
                  <a:srgbClr val="FFFFFF"/>
                </a:solidFill>
                <a:latin typeface="Alice"/>
              </a:rPr>
              <a:t>This comprehensive exploration offers valuable insights for both applicants and lending institutions, guiding prospective borrowers to focus on maintaining a favorable credit score, considering their assets, and aligning loan preferences with financial goals, while lending institutions can optimize decision-making processes and provide tailored financial solutions based on these findings.</a:t>
            </a:r>
          </a:p>
        </p:txBody>
      </p:sp>
      <p:sp>
        <p:nvSpPr>
          <p:cNvPr id="8" name="TextBox 8"/>
          <p:cNvSpPr txBox="1"/>
          <p:nvPr/>
        </p:nvSpPr>
        <p:spPr>
          <a:xfrm>
            <a:off x="95250" y="5997318"/>
            <a:ext cx="18097500" cy="1021715"/>
          </a:xfrm>
          <a:prstGeom prst="rect">
            <a:avLst/>
          </a:prstGeom>
        </p:spPr>
        <p:txBody>
          <a:bodyPr lIns="0" tIns="0" rIns="0" bIns="0" rtlCol="0" anchor="t">
            <a:spAutoFit/>
          </a:bodyPr>
          <a:lstStyle/>
          <a:p>
            <a:pPr marL="626112" lvl="1" indent="-313056" algn="just">
              <a:lnSpc>
                <a:spcPts val="4060"/>
              </a:lnSpc>
              <a:buFont typeface="Arial"/>
              <a:buChar char="•"/>
            </a:pPr>
            <a:r>
              <a:rPr lang="en-US" sz="2900">
                <a:solidFill>
                  <a:srgbClr val="FFFFFF"/>
                </a:solidFill>
                <a:latin typeface="Alice"/>
              </a:rPr>
              <a:t>We have used prediction models to determine the loan status (logistic regression, decision tree and KNN) and loan amount (linear regression).</a:t>
            </a:r>
          </a:p>
        </p:txBody>
      </p:sp>
    </p:spTree>
  </p:cSld>
  <p:clrMapOvr>
    <a:masterClrMapping/>
  </p:clrMapOvr>
  <p:transition>
    <p:cover dir="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6000"/>
            </a:blip>
            <a:stretch>
              <a:fillRect t="-70731" b="-70731"/>
            </a:stretch>
          </a:blipFill>
        </p:spPr>
        <p:txBody>
          <a:bodyPr/>
          <a:lstStyle/>
          <a:p>
            <a:endParaRPr lang="en-US"/>
          </a:p>
        </p:txBody>
      </p:sp>
      <p:sp>
        <p:nvSpPr>
          <p:cNvPr id="3" name="TextBox 3"/>
          <p:cNvSpPr txBox="1"/>
          <p:nvPr/>
        </p:nvSpPr>
        <p:spPr>
          <a:xfrm>
            <a:off x="3434811" y="4430054"/>
            <a:ext cx="11418378" cy="1473225"/>
          </a:xfrm>
          <a:prstGeom prst="rect">
            <a:avLst/>
          </a:prstGeom>
        </p:spPr>
        <p:txBody>
          <a:bodyPr lIns="0" tIns="0" rIns="0" bIns="0" rtlCol="0" anchor="t">
            <a:spAutoFit/>
          </a:bodyPr>
          <a:lstStyle/>
          <a:p>
            <a:pPr algn="ctr">
              <a:lnSpc>
                <a:spcPts val="11504"/>
              </a:lnSpc>
            </a:pPr>
            <a:r>
              <a:rPr lang="en-US" sz="10003">
                <a:solidFill>
                  <a:srgbClr val="000000"/>
                </a:solidFill>
                <a:latin typeface="Prata"/>
              </a:rPr>
              <a:t>THANK YOU</a:t>
            </a:r>
          </a:p>
        </p:txBody>
      </p:sp>
      <p:sp>
        <p:nvSpPr>
          <p:cNvPr id="4" name="TextBox 4"/>
          <p:cNvSpPr txBox="1"/>
          <p:nvPr/>
        </p:nvSpPr>
        <p:spPr>
          <a:xfrm>
            <a:off x="5169917" y="6201611"/>
            <a:ext cx="7948165" cy="477098"/>
          </a:xfrm>
          <a:prstGeom prst="rect">
            <a:avLst/>
          </a:prstGeom>
        </p:spPr>
        <p:txBody>
          <a:bodyPr lIns="0" tIns="0" rIns="0" bIns="0" rtlCol="0" anchor="t">
            <a:spAutoFit/>
          </a:bodyPr>
          <a:lstStyle/>
          <a:p>
            <a:pPr algn="ctr">
              <a:lnSpc>
                <a:spcPts val="3904"/>
              </a:lnSpc>
            </a:pPr>
            <a:r>
              <a:rPr lang="en-US" sz="2693" spc="1098">
                <a:solidFill>
                  <a:srgbClr val="000000"/>
                </a:solidFill>
                <a:latin typeface="Josefin Sans"/>
              </a:rPr>
              <a:t>FOR YOUR ATTENTION</a:t>
            </a:r>
          </a:p>
        </p:txBody>
      </p:sp>
      <p:sp>
        <p:nvSpPr>
          <p:cNvPr id="5" name="TextBox 5"/>
          <p:cNvSpPr txBox="1"/>
          <p:nvPr/>
        </p:nvSpPr>
        <p:spPr>
          <a:xfrm>
            <a:off x="4581155" y="3459065"/>
            <a:ext cx="9125689" cy="595448"/>
          </a:xfrm>
          <a:prstGeom prst="rect">
            <a:avLst/>
          </a:prstGeom>
        </p:spPr>
        <p:txBody>
          <a:bodyPr lIns="0" tIns="0" rIns="0" bIns="0" rtlCol="0" anchor="t">
            <a:spAutoFit/>
          </a:bodyPr>
          <a:lstStyle/>
          <a:p>
            <a:pPr algn="ctr">
              <a:lnSpc>
                <a:spcPts val="4858"/>
              </a:lnSpc>
            </a:pPr>
            <a:r>
              <a:rPr lang="en-US" sz="3350" spc="502">
                <a:solidFill>
                  <a:srgbClr val="000000"/>
                </a:solidFill>
                <a:latin typeface="Josefin Sans Bold"/>
              </a:rPr>
              <a:t>WE WANT TO SAY</a:t>
            </a:r>
          </a:p>
        </p:txBody>
      </p:sp>
      <p:sp>
        <p:nvSpPr>
          <p:cNvPr id="6" name="Freeform 6"/>
          <p:cNvSpPr/>
          <p:nvPr/>
        </p:nvSpPr>
        <p:spPr>
          <a:xfrm>
            <a:off x="16708519" y="0"/>
            <a:ext cx="1579481" cy="1096690"/>
          </a:xfrm>
          <a:custGeom>
            <a:avLst/>
            <a:gdLst/>
            <a:ahLst/>
            <a:cxnLst/>
            <a:rect l="l" t="t" r="r" b="b"/>
            <a:pathLst>
              <a:path w="1579481" h="1096690">
                <a:moveTo>
                  <a:pt x="0" y="0"/>
                </a:moveTo>
                <a:lnTo>
                  <a:pt x="1579481" y="0"/>
                </a:lnTo>
                <a:lnTo>
                  <a:pt x="1579481" y="1096690"/>
                </a:lnTo>
                <a:lnTo>
                  <a:pt x="0" y="1096690"/>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5981105" y="7442584"/>
            <a:ext cx="6325791" cy="766969"/>
          </a:xfrm>
          <a:prstGeom prst="rect">
            <a:avLst/>
          </a:prstGeom>
        </p:spPr>
        <p:txBody>
          <a:bodyPr lIns="0" tIns="0" rIns="0" bIns="0" rtlCol="0" anchor="t">
            <a:spAutoFit/>
          </a:bodyPr>
          <a:lstStyle/>
          <a:p>
            <a:pPr algn="ctr">
              <a:lnSpc>
                <a:spcPts val="6074"/>
              </a:lnSpc>
              <a:spcBef>
                <a:spcPct val="0"/>
              </a:spcBef>
            </a:pPr>
            <a:r>
              <a:rPr lang="en-US" sz="5282">
                <a:solidFill>
                  <a:srgbClr val="000000"/>
                </a:solidFill>
                <a:latin typeface="Prata"/>
              </a:rPr>
              <a:t>ANY QUESTIONS?</a:t>
            </a:r>
          </a:p>
        </p:txBody>
      </p:sp>
    </p:spTree>
  </p:cSld>
  <p:clrMapOvr>
    <a:masterClrMapping/>
  </p:clrMapOvr>
  <p:transition>
    <p:cover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6000"/>
            </a:blip>
            <a:stretch>
              <a:fillRect t="-70731" b="-70731"/>
            </a:stretch>
          </a:blipFill>
        </p:spPr>
        <p:txBody>
          <a:bodyPr/>
          <a:lstStyle/>
          <a:p>
            <a:endParaRPr lang="en-US"/>
          </a:p>
        </p:txBody>
      </p:sp>
      <p:sp>
        <p:nvSpPr>
          <p:cNvPr id="3" name="Freeform 3"/>
          <p:cNvSpPr/>
          <p:nvPr/>
        </p:nvSpPr>
        <p:spPr>
          <a:xfrm>
            <a:off x="16852522" y="8603154"/>
            <a:ext cx="1435478" cy="1683846"/>
          </a:xfrm>
          <a:custGeom>
            <a:avLst/>
            <a:gdLst/>
            <a:ahLst/>
            <a:cxnLst/>
            <a:rect l="l" t="t" r="r" b="b"/>
            <a:pathLst>
              <a:path w="1435478" h="1683846">
                <a:moveTo>
                  <a:pt x="0" y="0"/>
                </a:moveTo>
                <a:lnTo>
                  <a:pt x="1435478" y="0"/>
                </a:lnTo>
                <a:lnTo>
                  <a:pt x="1435478" y="1683846"/>
                </a:lnTo>
                <a:lnTo>
                  <a:pt x="0" y="1683846"/>
                </a:lnTo>
                <a:lnTo>
                  <a:pt x="0" y="0"/>
                </a:lnTo>
                <a:close/>
              </a:path>
            </a:pathLst>
          </a:custGeom>
          <a:blipFill>
            <a:blip r:embed="rId3">
              <a:alphaModFix amt="2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570498" y="252206"/>
            <a:ext cx="16423778" cy="776494"/>
          </a:xfrm>
          <a:prstGeom prst="rect">
            <a:avLst/>
          </a:prstGeom>
        </p:spPr>
        <p:txBody>
          <a:bodyPr lIns="0" tIns="0" rIns="0" bIns="0" rtlCol="0" anchor="t">
            <a:spAutoFit/>
          </a:bodyPr>
          <a:lstStyle/>
          <a:p>
            <a:pPr algn="ctr">
              <a:lnSpc>
                <a:spcPts val="6074"/>
              </a:lnSpc>
            </a:pPr>
            <a:r>
              <a:rPr lang="en-US" sz="5282" u="sng">
                <a:solidFill>
                  <a:srgbClr val="317C47"/>
                </a:solidFill>
                <a:latin typeface="High Tide Bold"/>
              </a:rPr>
              <a:t>AN OVERVIEW OF THE DATA</a:t>
            </a:r>
          </a:p>
        </p:txBody>
      </p:sp>
      <p:sp>
        <p:nvSpPr>
          <p:cNvPr id="5" name="Freeform 5"/>
          <p:cNvSpPr/>
          <p:nvPr/>
        </p:nvSpPr>
        <p:spPr>
          <a:xfrm>
            <a:off x="16708519" y="0"/>
            <a:ext cx="1579481" cy="1096690"/>
          </a:xfrm>
          <a:custGeom>
            <a:avLst/>
            <a:gdLst/>
            <a:ahLst/>
            <a:cxnLst/>
            <a:rect l="l" t="t" r="r" b="b"/>
            <a:pathLst>
              <a:path w="1579481" h="1096690">
                <a:moveTo>
                  <a:pt x="0" y="0"/>
                </a:moveTo>
                <a:lnTo>
                  <a:pt x="1579481" y="0"/>
                </a:lnTo>
                <a:lnTo>
                  <a:pt x="1579481" y="1096690"/>
                </a:lnTo>
                <a:lnTo>
                  <a:pt x="0" y="1096690"/>
                </a:lnTo>
                <a:lnTo>
                  <a:pt x="0" y="0"/>
                </a:lnTo>
                <a:close/>
              </a:path>
            </a:pathLst>
          </a:custGeom>
          <a:blipFill>
            <a:blip r:embed="rId5"/>
            <a:stretch>
              <a:fillRect/>
            </a:stretch>
          </a:blipFill>
        </p:spPr>
        <p:txBody>
          <a:bodyPr/>
          <a:lstStyle/>
          <a:p>
            <a:endParaRPr lang="en-US"/>
          </a:p>
        </p:txBody>
      </p:sp>
      <p:sp>
        <p:nvSpPr>
          <p:cNvPr id="6" name="Freeform 6"/>
          <p:cNvSpPr/>
          <p:nvPr/>
        </p:nvSpPr>
        <p:spPr>
          <a:xfrm>
            <a:off x="1933195" y="5025374"/>
            <a:ext cx="13914498" cy="2827079"/>
          </a:xfrm>
          <a:custGeom>
            <a:avLst/>
            <a:gdLst/>
            <a:ahLst/>
            <a:cxnLst/>
            <a:rect l="l" t="t" r="r" b="b"/>
            <a:pathLst>
              <a:path w="13914498" h="2827079">
                <a:moveTo>
                  <a:pt x="0" y="0"/>
                </a:moveTo>
                <a:lnTo>
                  <a:pt x="13914498" y="0"/>
                </a:lnTo>
                <a:lnTo>
                  <a:pt x="13914498" y="2827079"/>
                </a:lnTo>
                <a:lnTo>
                  <a:pt x="0" y="2827079"/>
                </a:lnTo>
                <a:lnTo>
                  <a:pt x="0" y="0"/>
                </a:lnTo>
                <a:close/>
              </a:path>
            </a:pathLst>
          </a:custGeom>
          <a:blipFill>
            <a:blip r:embed="rId6"/>
            <a:stretch>
              <a:fillRect l="-474" t="-547" b="-547"/>
            </a:stretch>
          </a:blipFill>
        </p:spPr>
        <p:txBody>
          <a:bodyPr/>
          <a:lstStyle/>
          <a:p>
            <a:endParaRPr lang="en-US"/>
          </a:p>
        </p:txBody>
      </p:sp>
      <p:sp>
        <p:nvSpPr>
          <p:cNvPr id="7" name="Freeform 7"/>
          <p:cNvSpPr/>
          <p:nvPr/>
        </p:nvSpPr>
        <p:spPr>
          <a:xfrm>
            <a:off x="1933195" y="8603154"/>
            <a:ext cx="13914498" cy="1247235"/>
          </a:xfrm>
          <a:custGeom>
            <a:avLst/>
            <a:gdLst/>
            <a:ahLst/>
            <a:cxnLst/>
            <a:rect l="l" t="t" r="r" b="b"/>
            <a:pathLst>
              <a:path w="13914498" h="1247235">
                <a:moveTo>
                  <a:pt x="0" y="0"/>
                </a:moveTo>
                <a:lnTo>
                  <a:pt x="13914498" y="0"/>
                </a:lnTo>
                <a:lnTo>
                  <a:pt x="13914498" y="1247235"/>
                </a:lnTo>
                <a:lnTo>
                  <a:pt x="0" y="1247235"/>
                </a:lnTo>
                <a:lnTo>
                  <a:pt x="0" y="0"/>
                </a:lnTo>
                <a:close/>
              </a:path>
            </a:pathLst>
          </a:custGeom>
          <a:blipFill>
            <a:blip r:embed="rId7"/>
            <a:stretch>
              <a:fillRect r="-13721" b="-1583"/>
            </a:stretch>
          </a:blipFill>
        </p:spPr>
        <p:txBody>
          <a:bodyPr/>
          <a:lstStyle/>
          <a:p>
            <a:endParaRPr lang="en-US"/>
          </a:p>
        </p:txBody>
      </p:sp>
      <p:sp>
        <p:nvSpPr>
          <p:cNvPr id="8" name="Freeform 8"/>
          <p:cNvSpPr/>
          <p:nvPr/>
        </p:nvSpPr>
        <p:spPr>
          <a:xfrm>
            <a:off x="1933195" y="1365451"/>
            <a:ext cx="6157232" cy="3059958"/>
          </a:xfrm>
          <a:custGeom>
            <a:avLst/>
            <a:gdLst/>
            <a:ahLst/>
            <a:cxnLst/>
            <a:rect l="l" t="t" r="r" b="b"/>
            <a:pathLst>
              <a:path w="6157232" h="3059958">
                <a:moveTo>
                  <a:pt x="0" y="0"/>
                </a:moveTo>
                <a:lnTo>
                  <a:pt x="6157232" y="0"/>
                </a:lnTo>
                <a:lnTo>
                  <a:pt x="6157232" y="3059958"/>
                </a:lnTo>
                <a:lnTo>
                  <a:pt x="0" y="3059958"/>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1933195" y="4425409"/>
            <a:ext cx="13698383" cy="447565"/>
          </a:xfrm>
          <a:prstGeom prst="rect">
            <a:avLst/>
          </a:prstGeom>
        </p:spPr>
        <p:txBody>
          <a:bodyPr lIns="0" tIns="0" rIns="0" bIns="0" rtlCol="0" anchor="t">
            <a:spAutoFit/>
          </a:bodyPr>
          <a:lstStyle/>
          <a:p>
            <a:pPr marL="0" lvl="0" indent="0" algn="l">
              <a:lnSpc>
                <a:spcPts val="3430"/>
              </a:lnSpc>
              <a:spcBef>
                <a:spcPct val="0"/>
              </a:spcBef>
            </a:pPr>
            <a:r>
              <a:rPr lang="en-US" sz="2982" u="none" strike="noStrike">
                <a:solidFill>
                  <a:srgbClr val="000000"/>
                </a:solidFill>
                <a:latin typeface="Alice Bold"/>
              </a:rPr>
              <a:t>Integer Variables</a:t>
            </a:r>
          </a:p>
        </p:txBody>
      </p:sp>
      <p:sp>
        <p:nvSpPr>
          <p:cNvPr id="10" name="TextBox 10"/>
          <p:cNvSpPr txBox="1"/>
          <p:nvPr/>
        </p:nvSpPr>
        <p:spPr>
          <a:xfrm>
            <a:off x="1933195" y="8004853"/>
            <a:ext cx="13698383" cy="447565"/>
          </a:xfrm>
          <a:prstGeom prst="rect">
            <a:avLst/>
          </a:prstGeom>
        </p:spPr>
        <p:txBody>
          <a:bodyPr lIns="0" tIns="0" rIns="0" bIns="0" rtlCol="0" anchor="t">
            <a:spAutoFit/>
          </a:bodyPr>
          <a:lstStyle/>
          <a:p>
            <a:pPr>
              <a:lnSpc>
                <a:spcPts val="3430"/>
              </a:lnSpc>
              <a:spcBef>
                <a:spcPct val="0"/>
              </a:spcBef>
            </a:pPr>
            <a:r>
              <a:rPr lang="en-US" sz="2982">
                <a:solidFill>
                  <a:srgbClr val="000000"/>
                </a:solidFill>
                <a:latin typeface="Alice Bold"/>
              </a:rPr>
              <a:t>Character Variables</a:t>
            </a:r>
          </a:p>
        </p:txBody>
      </p:sp>
      <p:sp>
        <p:nvSpPr>
          <p:cNvPr id="11" name="TextBox 11"/>
          <p:cNvSpPr txBox="1"/>
          <p:nvPr/>
        </p:nvSpPr>
        <p:spPr>
          <a:xfrm>
            <a:off x="8588305" y="2579702"/>
            <a:ext cx="8670995" cy="905510"/>
          </a:xfrm>
          <a:prstGeom prst="rect">
            <a:avLst/>
          </a:prstGeom>
        </p:spPr>
        <p:txBody>
          <a:bodyPr lIns="0" tIns="0" rIns="0" bIns="0" rtlCol="0" anchor="t">
            <a:spAutoFit/>
          </a:bodyPr>
          <a:lstStyle/>
          <a:p>
            <a:pPr>
              <a:lnSpc>
                <a:spcPts val="3640"/>
              </a:lnSpc>
            </a:pPr>
            <a:r>
              <a:rPr lang="en-US" sz="2600">
                <a:solidFill>
                  <a:srgbClr val="000000"/>
                </a:solidFill>
                <a:latin typeface="Alice"/>
              </a:rPr>
              <a:t>There are </a:t>
            </a:r>
            <a:r>
              <a:rPr lang="en-US" sz="2600">
                <a:solidFill>
                  <a:srgbClr val="000000"/>
                </a:solidFill>
                <a:latin typeface="Alice Bold"/>
              </a:rPr>
              <a:t>13</a:t>
            </a:r>
            <a:r>
              <a:rPr lang="en-US" sz="2600">
                <a:solidFill>
                  <a:srgbClr val="000000"/>
                </a:solidFill>
                <a:latin typeface="Alice"/>
              </a:rPr>
              <a:t> columns in our data, of which </a:t>
            </a:r>
            <a:r>
              <a:rPr lang="en-US" sz="2600">
                <a:solidFill>
                  <a:srgbClr val="000000"/>
                </a:solidFill>
                <a:latin typeface="Alice Bold"/>
              </a:rPr>
              <a:t>3</a:t>
            </a:r>
            <a:r>
              <a:rPr lang="en-US" sz="2600">
                <a:solidFill>
                  <a:srgbClr val="000000"/>
                </a:solidFill>
                <a:latin typeface="Alice"/>
              </a:rPr>
              <a:t> are of factor type and </a:t>
            </a:r>
            <a:r>
              <a:rPr lang="en-US" sz="2600">
                <a:solidFill>
                  <a:srgbClr val="000000"/>
                </a:solidFill>
                <a:latin typeface="Alice Bold"/>
              </a:rPr>
              <a:t>10</a:t>
            </a:r>
            <a:r>
              <a:rPr lang="en-US" sz="2600">
                <a:solidFill>
                  <a:srgbClr val="000000"/>
                </a:solidFill>
                <a:latin typeface="Alice"/>
              </a:rPr>
              <a:t> are of numeric type.</a:t>
            </a:r>
          </a:p>
        </p:txBody>
      </p:sp>
    </p:spTree>
  </p:cSld>
  <p:clrMapOvr>
    <a:masterClrMapping/>
  </p:clrMapOvr>
  <p:transition>
    <p:cover dir="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6000"/>
            </a:blip>
            <a:stretch>
              <a:fillRect t="-70731" b="-70731"/>
            </a:stretch>
          </a:blipFill>
        </p:spPr>
        <p:txBody>
          <a:bodyPr/>
          <a:lstStyle/>
          <a:p>
            <a:endParaRPr lang="en-US"/>
          </a:p>
        </p:txBody>
      </p:sp>
      <p:sp>
        <p:nvSpPr>
          <p:cNvPr id="3" name="Freeform 3"/>
          <p:cNvSpPr/>
          <p:nvPr/>
        </p:nvSpPr>
        <p:spPr>
          <a:xfrm>
            <a:off x="16852522" y="8603154"/>
            <a:ext cx="1435478" cy="1683846"/>
          </a:xfrm>
          <a:custGeom>
            <a:avLst/>
            <a:gdLst/>
            <a:ahLst/>
            <a:cxnLst/>
            <a:rect l="l" t="t" r="r" b="b"/>
            <a:pathLst>
              <a:path w="1435478" h="1683846">
                <a:moveTo>
                  <a:pt x="0" y="0"/>
                </a:moveTo>
                <a:lnTo>
                  <a:pt x="1435478" y="0"/>
                </a:lnTo>
                <a:lnTo>
                  <a:pt x="1435478" y="1683846"/>
                </a:lnTo>
                <a:lnTo>
                  <a:pt x="0" y="1683846"/>
                </a:lnTo>
                <a:lnTo>
                  <a:pt x="0" y="0"/>
                </a:lnTo>
                <a:close/>
              </a:path>
            </a:pathLst>
          </a:custGeom>
          <a:blipFill>
            <a:blip r:embed="rId3">
              <a:alphaModFix amt="2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6708519" y="0"/>
            <a:ext cx="1579481" cy="1096690"/>
          </a:xfrm>
          <a:custGeom>
            <a:avLst/>
            <a:gdLst/>
            <a:ahLst/>
            <a:cxnLst/>
            <a:rect l="l" t="t" r="r" b="b"/>
            <a:pathLst>
              <a:path w="1579481" h="1096690">
                <a:moveTo>
                  <a:pt x="0" y="0"/>
                </a:moveTo>
                <a:lnTo>
                  <a:pt x="1579481" y="0"/>
                </a:lnTo>
                <a:lnTo>
                  <a:pt x="1579481" y="1096690"/>
                </a:lnTo>
                <a:lnTo>
                  <a:pt x="0" y="1096690"/>
                </a:lnTo>
                <a:lnTo>
                  <a:pt x="0" y="0"/>
                </a:lnTo>
                <a:close/>
              </a:path>
            </a:pathLst>
          </a:custGeom>
          <a:blipFill>
            <a:blip r:embed="rId5"/>
            <a:stretch>
              <a:fillRect/>
            </a:stretch>
          </a:blipFill>
        </p:spPr>
        <p:txBody>
          <a:bodyPr/>
          <a:lstStyle/>
          <a:p>
            <a:endParaRPr lang="en-US"/>
          </a:p>
        </p:txBody>
      </p:sp>
      <p:sp>
        <p:nvSpPr>
          <p:cNvPr id="5" name="Freeform 5"/>
          <p:cNvSpPr/>
          <p:nvPr/>
        </p:nvSpPr>
        <p:spPr>
          <a:xfrm rot="3652166">
            <a:off x="3329959" y="2142196"/>
            <a:ext cx="3674981" cy="3674981"/>
          </a:xfrm>
          <a:custGeom>
            <a:avLst/>
            <a:gdLst/>
            <a:ahLst/>
            <a:cxnLst/>
            <a:rect l="l" t="t" r="r" b="b"/>
            <a:pathLst>
              <a:path w="3674981" h="3674981">
                <a:moveTo>
                  <a:pt x="0" y="0"/>
                </a:moveTo>
                <a:lnTo>
                  <a:pt x="3674981" y="0"/>
                </a:lnTo>
                <a:lnTo>
                  <a:pt x="3674981" y="3674981"/>
                </a:lnTo>
                <a:lnTo>
                  <a:pt x="0" y="36749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rot="-7191273">
            <a:off x="11023494" y="5053309"/>
            <a:ext cx="3911798" cy="3911798"/>
          </a:xfrm>
          <a:custGeom>
            <a:avLst/>
            <a:gdLst/>
            <a:ahLst/>
            <a:cxnLst/>
            <a:rect l="l" t="t" r="r" b="b"/>
            <a:pathLst>
              <a:path w="3911798" h="3911798">
                <a:moveTo>
                  <a:pt x="0" y="0"/>
                </a:moveTo>
                <a:lnTo>
                  <a:pt x="3911798" y="0"/>
                </a:lnTo>
                <a:lnTo>
                  <a:pt x="3911798" y="3911798"/>
                </a:lnTo>
                <a:lnTo>
                  <a:pt x="0" y="39117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1781845" y="4472094"/>
            <a:ext cx="14724311" cy="1566544"/>
          </a:xfrm>
          <a:prstGeom prst="rect">
            <a:avLst/>
          </a:prstGeom>
        </p:spPr>
        <p:txBody>
          <a:bodyPr lIns="0" tIns="0" rIns="0" bIns="0" rtlCol="0" anchor="t">
            <a:spAutoFit/>
          </a:bodyPr>
          <a:lstStyle/>
          <a:p>
            <a:pPr algn="ctr">
              <a:lnSpc>
                <a:spcPts val="12880"/>
              </a:lnSpc>
            </a:pPr>
            <a:r>
              <a:rPr lang="en-US" sz="9200">
                <a:solidFill>
                  <a:srgbClr val="0097B2"/>
                </a:solidFill>
                <a:latin typeface="Canva Sans Bold"/>
              </a:rPr>
              <a:t>Exploratory Data Analysis</a:t>
            </a:r>
          </a:p>
        </p:txBody>
      </p:sp>
      <p:pic>
        <p:nvPicPr>
          <p:cNvPr id="8" name="Picture 8"/>
          <p:cNvPicPr>
            <a:picLocks noChangeAspect="1"/>
          </p:cNvPicPr>
          <p:nvPr/>
        </p:nvPicPr>
        <p:blipFill>
          <a:blip r:embed="rId8"/>
          <a:srcRect/>
          <a:stretch>
            <a:fillRect/>
          </a:stretch>
        </p:blipFill>
        <p:spPr>
          <a:xfrm>
            <a:off x="15872498" y="5341091"/>
            <a:ext cx="1960047" cy="2153898"/>
          </a:xfrm>
          <a:prstGeom prst="rect">
            <a:avLst/>
          </a:prstGeom>
        </p:spPr>
      </p:pic>
    </p:spTree>
  </p:cSld>
  <p:clrMapOvr>
    <a:masterClrMapping/>
  </p:clrMapOvr>
  <p:transition>
    <p:cover dir="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6000"/>
            </a:blip>
            <a:stretch>
              <a:fillRect t="-70731" b="-70731"/>
            </a:stretch>
          </a:blipFill>
        </p:spPr>
        <p:txBody>
          <a:bodyPr/>
          <a:lstStyle/>
          <a:p>
            <a:endParaRPr lang="en-US"/>
          </a:p>
        </p:txBody>
      </p:sp>
      <p:sp>
        <p:nvSpPr>
          <p:cNvPr id="3" name="Freeform 3"/>
          <p:cNvSpPr/>
          <p:nvPr/>
        </p:nvSpPr>
        <p:spPr>
          <a:xfrm>
            <a:off x="9239159" y="6120784"/>
            <a:ext cx="7178053" cy="2696863"/>
          </a:xfrm>
          <a:custGeom>
            <a:avLst/>
            <a:gdLst/>
            <a:ahLst/>
            <a:cxnLst/>
            <a:rect l="l" t="t" r="r" b="b"/>
            <a:pathLst>
              <a:path w="7178053" h="2696863">
                <a:moveTo>
                  <a:pt x="0" y="0"/>
                </a:moveTo>
                <a:lnTo>
                  <a:pt x="7178054" y="0"/>
                </a:lnTo>
                <a:lnTo>
                  <a:pt x="7178054" y="2696863"/>
                </a:lnTo>
                <a:lnTo>
                  <a:pt x="0" y="2696863"/>
                </a:lnTo>
                <a:lnTo>
                  <a:pt x="0" y="0"/>
                </a:lnTo>
                <a:close/>
              </a:path>
            </a:pathLst>
          </a:custGeom>
          <a:blipFill>
            <a:blip r:embed="rId3"/>
            <a:stretch>
              <a:fillRect r="-245" b="-809"/>
            </a:stretch>
          </a:blipFill>
        </p:spPr>
        <p:txBody>
          <a:bodyPr/>
          <a:lstStyle/>
          <a:p>
            <a:endParaRPr lang="en-US"/>
          </a:p>
        </p:txBody>
      </p:sp>
      <p:sp>
        <p:nvSpPr>
          <p:cNvPr id="4" name="Freeform 4"/>
          <p:cNvSpPr/>
          <p:nvPr/>
        </p:nvSpPr>
        <p:spPr>
          <a:xfrm>
            <a:off x="1261092" y="2024580"/>
            <a:ext cx="6972505" cy="4356543"/>
          </a:xfrm>
          <a:custGeom>
            <a:avLst/>
            <a:gdLst/>
            <a:ahLst/>
            <a:cxnLst/>
            <a:rect l="l" t="t" r="r" b="b"/>
            <a:pathLst>
              <a:path w="6972505" h="4356543">
                <a:moveTo>
                  <a:pt x="0" y="0"/>
                </a:moveTo>
                <a:lnTo>
                  <a:pt x="6972505" y="0"/>
                </a:lnTo>
                <a:lnTo>
                  <a:pt x="6972505" y="4356543"/>
                </a:lnTo>
                <a:lnTo>
                  <a:pt x="0" y="4356543"/>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261092" y="2024580"/>
            <a:ext cx="6972505" cy="4341324"/>
            <a:chOff x="0" y="0"/>
            <a:chExt cx="1836380" cy="1143394"/>
          </a:xfrm>
        </p:grpSpPr>
        <p:sp>
          <p:nvSpPr>
            <p:cNvPr id="6" name="Freeform 6"/>
            <p:cNvSpPr/>
            <p:nvPr/>
          </p:nvSpPr>
          <p:spPr>
            <a:xfrm>
              <a:off x="0" y="0"/>
              <a:ext cx="1836380" cy="1143394"/>
            </a:xfrm>
            <a:custGeom>
              <a:avLst/>
              <a:gdLst/>
              <a:ahLst/>
              <a:cxnLst/>
              <a:rect l="l" t="t" r="r" b="b"/>
              <a:pathLst>
                <a:path w="1836380" h="1143394">
                  <a:moveTo>
                    <a:pt x="0" y="0"/>
                  </a:moveTo>
                  <a:lnTo>
                    <a:pt x="1836380" y="0"/>
                  </a:lnTo>
                  <a:lnTo>
                    <a:pt x="1836380" y="1143394"/>
                  </a:lnTo>
                  <a:lnTo>
                    <a:pt x="0" y="1143394"/>
                  </a:lnTo>
                  <a:close/>
                </a:path>
              </a:pathLst>
            </a:custGeom>
            <a:solidFill>
              <a:srgbClr val="000000">
                <a:alpha val="0"/>
              </a:srgbClr>
            </a:solidFill>
            <a:ln w="19050" cap="sq">
              <a:solidFill>
                <a:srgbClr val="000000"/>
              </a:solidFill>
              <a:prstDash val="solid"/>
              <a:miter/>
            </a:ln>
          </p:spPr>
          <p:txBody>
            <a:bodyPr/>
            <a:lstStyle/>
            <a:p>
              <a:endParaRPr lang="en-US"/>
            </a:p>
          </p:txBody>
        </p:sp>
        <p:sp>
          <p:nvSpPr>
            <p:cNvPr id="7" name="TextBox 7"/>
            <p:cNvSpPr txBox="1"/>
            <p:nvPr/>
          </p:nvSpPr>
          <p:spPr>
            <a:xfrm>
              <a:off x="0" y="-57150"/>
              <a:ext cx="1836380" cy="1200544"/>
            </a:xfrm>
            <a:prstGeom prst="rect">
              <a:avLst/>
            </a:prstGeom>
          </p:spPr>
          <p:txBody>
            <a:bodyPr lIns="50800" tIns="50800" rIns="50800" bIns="50800" rtlCol="0" anchor="ctr"/>
            <a:lstStyle/>
            <a:p>
              <a:pPr algn="ctr">
                <a:lnSpc>
                  <a:spcPts val="3294"/>
                </a:lnSpc>
              </a:pPr>
              <a:endParaRPr/>
            </a:p>
          </p:txBody>
        </p:sp>
      </p:grpSp>
      <p:grpSp>
        <p:nvGrpSpPr>
          <p:cNvPr id="8" name="Group 8"/>
          <p:cNvGrpSpPr/>
          <p:nvPr/>
        </p:nvGrpSpPr>
        <p:grpSpPr>
          <a:xfrm>
            <a:off x="9197113" y="6120784"/>
            <a:ext cx="7262145" cy="2696863"/>
            <a:chOff x="0" y="0"/>
            <a:chExt cx="1912664" cy="710285"/>
          </a:xfrm>
        </p:grpSpPr>
        <p:sp>
          <p:nvSpPr>
            <p:cNvPr id="9" name="Freeform 9"/>
            <p:cNvSpPr/>
            <p:nvPr/>
          </p:nvSpPr>
          <p:spPr>
            <a:xfrm>
              <a:off x="0" y="0"/>
              <a:ext cx="1912664" cy="710285"/>
            </a:xfrm>
            <a:custGeom>
              <a:avLst/>
              <a:gdLst/>
              <a:ahLst/>
              <a:cxnLst/>
              <a:rect l="l" t="t" r="r" b="b"/>
              <a:pathLst>
                <a:path w="1912664" h="710285">
                  <a:moveTo>
                    <a:pt x="0" y="0"/>
                  </a:moveTo>
                  <a:lnTo>
                    <a:pt x="1912664" y="0"/>
                  </a:lnTo>
                  <a:lnTo>
                    <a:pt x="1912664" y="710285"/>
                  </a:lnTo>
                  <a:lnTo>
                    <a:pt x="0" y="710285"/>
                  </a:lnTo>
                  <a:close/>
                </a:path>
              </a:pathLst>
            </a:custGeom>
            <a:solidFill>
              <a:srgbClr val="000000">
                <a:alpha val="0"/>
              </a:srgbClr>
            </a:solidFill>
            <a:ln w="19050" cap="sq">
              <a:solidFill>
                <a:srgbClr val="000000"/>
              </a:solidFill>
              <a:prstDash val="solid"/>
              <a:miter/>
            </a:ln>
          </p:spPr>
          <p:txBody>
            <a:bodyPr/>
            <a:lstStyle/>
            <a:p>
              <a:endParaRPr lang="en-US"/>
            </a:p>
          </p:txBody>
        </p:sp>
        <p:sp>
          <p:nvSpPr>
            <p:cNvPr id="10" name="TextBox 10"/>
            <p:cNvSpPr txBox="1"/>
            <p:nvPr/>
          </p:nvSpPr>
          <p:spPr>
            <a:xfrm>
              <a:off x="0" y="-57150"/>
              <a:ext cx="1912664" cy="767435"/>
            </a:xfrm>
            <a:prstGeom prst="rect">
              <a:avLst/>
            </a:prstGeom>
          </p:spPr>
          <p:txBody>
            <a:bodyPr lIns="50800" tIns="50800" rIns="50800" bIns="50800" rtlCol="0" anchor="ctr"/>
            <a:lstStyle/>
            <a:p>
              <a:pPr algn="ctr">
                <a:lnSpc>
                  <a:spcPts val="3294"/>
                </a:lnSpc>
              </a:pPr>
              <a:endParaRPr/>
            </a:p>
          </p:txBody>
        </p:sp>
      </p:grpSp>
      <p:sp>
        <p:nvSpPr>
          <p:cNvPr id="11" name="Freeform 11"/>
          <p:cNvSpPr/>
          <p:nvPr/>
        </p:nvSpPr>
        <p:spPr>
          <a:xfrm>
            <a:off x="16852522" y="8603154"/>
            <a:ext cx="1435478" cy="1683846"/>
          </a:xfrm>
          <a:custGeom>
            <a:avLst/>
            <a:gdLst/>
            <a:ahLst/>
            <a:cxnLst/>
            <a:rect l="l" t="t" r="r" b="b"/>
            <a:pathLst>
              <a:path w="1435478" h="1683846">
                <a:moveTo>
                  <a:pt x="0" y="0"/>
                </a:moveTo>
                <a:lnTo>
                  <a:pt x="1435478" y="0"/>
                </a:lnTo>
                <a:lnTo>
                  <a:pt x="1435478" y="1683846"/>
                </a:lnTo>
                <a:lnTo>
                  <a:pt x="0" y="1683846"/>
                </a:lnTo>
                <a:lnTo>
                  <a:pt x="0" y="0"/>
                </a:lnTo>
                <a:close/>
              </a:path>
            </a:pathLst>
          </a:custGeom>
          <a:blipFill>
            <a:blip r:embed="rId5">
              <a:alphaModFix amt="24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TextBox 12"/>
          <p:cNvSpPr txBox="1"/>
          <p:nvPr/>
        </p:nvSpPr>
        <p:spPr>
          <a:xfrm>
            <a:off x="768171" y="232621"/>
            <a:ext cx="16423778" cy="782844"/>
          </a:xfrm>
          <a:prstGeom prst="rect">
            <a:avLst/>
          </a:prstGeom>
        </p:spPr>
        <p:txBody>
          <a:bodyPr lIns="0" tIns="0" rIns="0" bIns="0" rtlCol="0" anchor="t">
            <a:spAutoFit/>
          </a:bodyPr>
          <a:lstStyle/>
          <a:p>
            <a:pPr algn="ctr">
              <a:lnSpc>
                <a:spcPts val="6074"/>
              </a:lnSpc>
            </a:pPr>
            <a:r>
              <a:rPr lang="en-US" sz="5282" u="sng">
                <a:solidFill>
                  <a:srgbClr val="317C47"/>
                </a:solidFill>
                <a:latin typeface="High Tide Bold"/>
              </a:rPr>
              <a:t>ANALYSIS OF THE NUMBER OF DEPENDENTS</a:t>
            </a:r>
          </a:p>
        </p:txBody>
      </p:sp>
      <p:sp>
        <p:nvSpPr>
          <p:cNvPr id="13" name="TextBox 13"/>
          <p:cNvSpPr txBox="1"/>
          <p:nvPr/>
        </p:nvSpPr>
        <p:spPr>
          <a:xfrm>
            <a:off x="8847326" y="3316583"/>
            <a:ext cx="8909695" cy="1705861"/>
          </a:xfrm>
          <a:prstGeom prst="rect">
            <a:avLst/>
          </a:prstGeom>
        </p:spPr>
        <p:txBody>
          <a:bodyPr lIns="0" tIns="0" rIns="0" bIns="0" rtlCol="0" anchor="t">
            <a:spAutoFit/>
          </a:bodyPr>
          <a:lstStyle/>
          <a:p>
            <a:pPr marL="512133" lvl="1" indent="-256067" algn="just">
              <a:lnSpc>
                <a:spcPts val="3439"/>
              </a:lnSpc>
              <a:buFont typeface="Arial"/>
              <a:buChar char="•"/>
            </a:pPr>
            <a:r>
              <a:rPr lang="en-US" sz="2372">
                <a:solidFill>
                  <a:srgbClr val="000000"/>
                </a:solidFill>
                <a:latin typeface="Alice"/>
              </a:rPr>
              <a:t>The boxplot illustrates that the number of dependents of the applicant has no </a:t>
            </a:r>
            <a:r>
              <a:rPr lang="en-US" sz="2372">
                <a:solidFill>
                  <a:srgbClr val="000000"/>
                </a:solidFill>
                <a:latin typeface="Alice Bold"/>
              </a:rPr>
              <a:t>significant effect</a:t>
            </a:r>
            <a:r>
              <a:rPr lang="en-US" sz="2372">
                <a:solidFill>
                  <a:srgbClr val="000000"/>
                </a:solidFill>
                <a:latin typeface="Alice"/>
              </a:rPr>
              <a:t> on the probability of loan approval.</a:t>
            </a:r>
          </a:p>
          <a:p>
            <a:pPr marL="512133" lvl="1" indent="-256067" algn="just">
              <a:lnSpc>
                <a:spcPts val="3439"/>
              </a:lnSpc>
              <a:buFont typeface="Arial"/>
              <a:buChar char="•"/>
            </a:pPr>
            <a:r>
              <a:rPr lang="en-US" sz="2372">
                <a:solidFill>
                  <a:srgbClr val="000000"/>
                </a:solidFill>
                <a:latin typeface="Alice"/>
              </a:rPr>
              <a:t>There is only a slight deflection in the Median.</a:t>
            </a:r>
          </a:p>
        </p:txBody>
      </p:sp>
      <p:sp>
        <p:nvSpPr>
          <p:cNvPr id="14" name="Freeform 14"/>
          <p:cNvSpPr/>
          <p:nvPr/>
        </p:nvSpPr>
        <p:spPr>
          <a:xfrm>
            <a:off x="16708519" y="0"/>
            <a:ext cx="1579481" cy="1096690"/>
          </a:xfrm>
          <a:custGeom>
            <a:avLst/>
            <a:gdLst/>
            <a:ahLst/>
            <a:cxnLst/>
            <a:rect l="l" t="t" r="r" b="b"/>
            <a:pathLst>
              <a:path w="1579481" h="1096690">
                <a:moveTo>
                  <a:pt x="0" y="0"/>
                </a:moveTo>
                <a:lnTo>
                  <a:pt x="1579481" y="0"/>
                </a:lnTo>
                <a:lnTo>
                  <a:pt x="1579481" y="1096690"/>
                </a:lnTo>
                <a:lnTo>
                  <a:pt x="0" y="1096690"/>
                </a:lnTo>
                <a:lnTo>
                  <a:pt x="0" y="0"/>
                </a:lnTo>
                <a:close/>
              </a:path>
            </a:pathLst>
          </a:custGeom>
          <a:blipFill>
            <a:blip r:embed="rId7"/>
            <a:stretch>
              <a:fillRect/>
            </a:stretch>
          </a:blipFill>
        </p:spPr>
        <p:txBody>
          <a:bodyPr/>
          <a:lstStyle/>
          <a:p>
            <a:endParaRPr lang="en-US"/>
          </a:p>
        </p:txBody>
      </p:sp>
      <p:sp>
        <p:nvSpPr>
          <p:cNvPr id="15" name="TextBox 15"/>
          <p:cNvSpPr txBox="1"/>
          <p:nvPr/>
        </p:nvSpPr>
        <p:spPr>
          <a:xfrm>
            <a:off x="873100" y="6910180"/>
            <a:ext cx="7748489" cy="2348120"/>
          </a:xfrm>
          <a:prstGeom prst="rect">
            <a:avLst/>
          </a:prstGeom>
        </p:spPr>
        <p:txBody>
          <a:bodyPr lIns="0" tIns="0" rIns="0" bIns="0" rtlCol="0" anchor="t">
            <a:spAutoFit/>
          </a:bodyPr>
          <a:lstStyle/>
          <a:p>
            <a:pPr>
              <a:lnSpc>
                <a:spcPts val="2625"/>
              </a:lnSpc>
            </a:pPr>
            <a:r>
              <a:rPr lang="en-US" sz="2282">
                <a:solidFill>
                  <a:srgbClr val="000000"/>
                </a:solidFill>
                <a:latin typeface="Alice"/>
              </a:rPr>
              <a:t>In this Welch Two Sample t-test, </a:t>
            </a:r>
          </a:p>
          <a:p>
            <a:pPr>
              <a:lnSpc>
                <a:spcPts val="2625"/>
              </a:lnSpc>
            </a:pPr>
            <a:endParaRPr lang="en-US" sz="2282">
              <a:solidFill>
                <a:srgbClr val="000000"/>
              </a:solidFill>
              <a:latin typeface="Alice"/>
            </a:endParaRPr>
          </a:p>
          <a:p>
            <a:pPr>
              <a:lnSpc>
                <a:spcPts val="2625"/>
              </a:lnSpc>
            </a:pPr>
            <a:r>
              <a:rPr lang="en-US" sz="2282">
                <a:solidFill>
                  <a:srgbClr val="000000"/>
                </a:solidFill>
                <a:latin typeface="Alice Bold"/>
              </a:rPr>
              <a:t>H0</a:t>
            </a:r>
            <a:r>
              <a:rPr lang="en-US" sz="2282">
                <a:solidFill>
                  <a:srgbClr val="000000"/>
                </a:solidFill>
                <a:latin typeface="Alice"/>
              </a:rPr>
              <a:t>: Number of dependents has no significant association with loan approval/rejection.</a:t>
            </a:r>
          </a:p>
          <a:p>
            <a:pPr>
              <a:lnSpc>
                <a:spcPts val="2625"/>
              </a:lnSpc>
            </a:pPr>
            <a:endParaRPr lang="en-US" sz="2282">
              <a:solidFill>
                <a:srgbClr val="000000"/>
              </a:solidFill>
              <a:latin typeface="Alice"/>
            </a:endParaRPr>
          </a:p>
          <a:p>
            <a:pPr>
              <a:lnSpc>
                <a:spcPts val="2625"/>
              </a:lnSpc>
              <a:spcBef>
                <a:spcPct val="0"/>
              </a:spcBef>
            </a:pPr>
            <a:r>
              <a:rPr lang="en-US" sz="2282">
                <a:solidFill>
                  <a:srgbClr val="000000"/>
                </a:solidFill>
                <a:latin typeface="Alice Bold"/>
              </a:rPr>
              <a:t>HA</a:t>
            </a:r>
            <a:r>
              <a:rPr lang="en-US" sz="2282">
                <a:solidFill>
                  <a:srgbClr val="000000"/>
                </a:solidFill>
                <a:latin typeface="Alice"/>
              </a:rPr>
              <a:t>: Number of dependents has significant association with loan approval/rejection.</a:t>
            </a:r>
          </a:p>
        </p:txBody>
      </p:sp>
      <p:sp>
        <p:nvSpPr>
          <p:cNvPr id="16" name="TextBox 16"/>
          <p:cNvSpPr txBox="1"/>
          <p:nvPr/>
        </p:nvSpPr>
        <p:spPr>
          <a:xfrm>
            <a:off x="3257624" y="1168601"/>
            <a:ext cx="11772751" cy="389254"/>
          </a:xfrm>
          <a:prstGeom prst="rect">
            <a:avLst/>
          </a:prstGeom>
        </p:spPr>
        <p:txBody>
          <a:bodyPr lIns="0" tIns="0" rIns="0" bIns="0" rtlCol="0" anchor="t">
            <a:spAutoFit/>
          </a:bodyPr>
          <a:lstStyle/>
          <a:p>
            <a:pPr algn="ctr">
              <a:lnSpc>
                <a:spcPts val="3220"/>
              </a:lnSpc>
            </a:pPr>
            <a:r>
              <a:rPr lang="en-US" sz="2300">
                <a:solidFill>
                  <a:srgbClr val="000000"/>
                </a:solidFill>
                <a:latin typeface="Canva Sans"/>
              </a:rPr>
              <a:t>What is the impact of the number of dependents on the likelihood of loan approval?</a:t>
            </a:r>
          </a:p>
        </p:txBody>
      </p:sp>
    </p:spTree>
  </p:cSld>
  <p:clrMapOvr>
    <a:masterClrMapping/>
  </p:clrMapOvr>
  <p:transition>
    <p:cover dir="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852522" y="8603154"/>
            <a:ext cx="1435478" cy="1683846"/>
          </a:xfrm>
          <a:custGeom>
            <a:avLst/>
            <a:gdLst/>
            <a:ahLst/>
            <a:cxnLst/>
            <a:rect l="l" t="t" r="r" b="b"/>
            <a:pathLst>
              <a:path w="1435478" h="1683846">
                <a:moveTo>
                  <a:pt x="0" y="0"/>
                </a:moveTo>
                <a:lnTo>
                  <a:pt x="1435478" y="0"/>
                </a:lnTo>
                <a:lnTo>
                  <a:pt x="1435478" y="1683846"/>
                </a:lnTo>
                <a:lnTo>
                  <a:pt x="0" y="1683846"/>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11213" y="2237622"/>
            <a:ext cx="7514611" cy="4637588"/>
          </a:xfrm>
          <a:custGeom>
            <a:avLst/>
            <a:gdLst/>
            <a:ahLst/>
            <a:cxnLst/>
            <a:rect l="l" t="t" r="r" b="b"/>
            <a:pathLst>
              <a:path w="7514611" h="4637588">
                <a:moveTo>
                  <a:pt x="0" y="0"/>
                </a:moveTo>
                <a:lnTo>
                  <a:pt x="7514611" y="0"/>
                </a:lnTo>
                <a:lnTo>
                  <a:pt x="7514611" y="4637589"/>
                </a:lnTo>
                <a:lnTo>
                  <a:pt x="0" y="4637589"/>
                </a:lnTo>
                <a:lnTo>
                  <a:pt x="0" y="0"/>
                </a:lnTo>
                <a:close/>
              </a:path>
            </a:pathLst>
          </a:custGeom>
          <a:blipFill>
            <a:blip r:embed="rId4"/>
            <a:stretch>
              <a:fillRect/>
            </a:stretch>
          </a:blipFill>
          <a:ln w="19050" cap="sq">
            <a:solidFill>
              <a:srgbClr val="000000"/>
            </a:solidFill>
            <a:prstDash val="solid"/>
            <a:miter/>
          </a:ln>
        </p:spPr>
        <p:txBody>
          <a:bodyPr/>
          <a:lstStyle/>
          <a:p>
            <a:endParaRPr lang="en-US"/>
          </a:p>
        </p:txBody>
      </p:sp>
      <p:sp>
        <p:nvSpPr>
          <p:cNvPr id="4" name="Freeform 4"/>
          <p:cNvSpPr/>
          <p:nvPr/>
        </p:nvSpPr>
        <p:spPr>
          <a:xfrm>
            <a:off x="1011213" y="8132511"/>
            <a:ext cx="7752736" cy="935326"/>
          </a:xfrm>
          <a:custGeom>
            <a:avLst/>
            <a:gdLst/>
            <a:ahLst/>
            <a:cxnLst/>
            <a:rect l="l" t="t" r="r" b="b"/>
            <a:pathLst>
              <a:path w="7752736" h="935326">
                <a:moveTo>
                  <a:pt x="0" y="0"/>
                </a:moveTo>
                <a:lnTo>
                  <a:pt x="7752736" y="0"/>
                </a:lnTo>
                <a:lnTo>
                  <a:pt x="7752736" y="935326"/>
                </a:lnTo>
                <a:lnTo>
                  <a:pt x="0" y="935326"/>
                </a:lnTo>
                <a:lnTo>
                  <a:pt x="0" y="0"/>
                </a:lnTo>
                <a:close/>
              </a:path>
            </a:pathLst>
          </a:custGeom>
          <a:blipFill>
            <a:blip r:embed="rId5"/>
            <a:stretch>
              <a:fillRect l="-372" t="-3347" b="-5299"/>
            </a:stretch>
          </a:blipFill>
          <a:ln w="19050" cap="sq">
            <a:solidFill>
              <a:srgbClr val="000000"/>
            </a:solidFill>
            <a:prstDash val="solid"/>
            <a:miter/>
          </a:ln>
        </p:spPr>
        <p:txBody>
          <a:bodyPr/>
          <a:lstStyle/>
          <a:p>
            <a:endParaRPr lang="en-US"/>
          </a:p>
        </p:txBody>
      </p:sp>
      <p:sp>
        <p:nvSpPr>
          <p:cNvPr id="5" name="TextBox 5"/>
          <p:cNvSpPr txBox="1"/>
          <p:nvPr/>
        </p:nvSpPr>
        <p:spPr>
          <a:xfrm>
            <a:off x="690172" y="244268"/>
            <a:ext cx="16423778" cy="782844"/>
          </a:xfrm>
          <a:prstGeom prst="rect">
            <a:avLst/>
          </a:prstGeom>
        </p:spPr>
        <p:txBody>
          <a:bodyPr lIns="0" tIns="0" rIns="0" bIns="0" rtlCol="0" anchor="t">
            <a:spAutoFit/>
          </a:bodyPr>
          <a:lstStyle/>
          <a:p>
            <a:pPr algn="ctr">
              <a:lnSpc>
                <a:spcPts val="6074"/>
              </a:lnSpc>
            </a:pPr>
            <a:r>
              <a:rPr lang="en-US" sz="5282" u="sng">
                <a:solidFill>
                  <a:srgbClr val="659ABF"/>
                </a:solidFill>
                <a:latin typeface="High Tide Bold"/>
              </a:rPr>
              <a:t>INFLUENCE OF EDUCATION ON LOAN APPROVAL</a:t>
            </a:r>
          </a:p>
        </p:txBody>
      </p:sp>
      <p:sp>
        <p:nvSpPr>
          <p:cNvPr id="6" name="TextBox 6"/>
          <p:cNvSpPr txBox="1"/>
          <p:nvPr/>
        </p:nvSpPr>
        <p:spPr>
          <a:xfrm>
            <a:off x="8663936" y="3027211"/>
            <a:ext cx="8906325" cy="2991736"/>
          </a:xfrm>
          <a:prstGeom prst="rect">
            <a:avLst/>
          </a:prstGeom>
        </p:spPr>
        <p:txBody>
          <a:bodyPr lIns="0" tIns="0" rIns="0" bIns="0" rtlCol="0" anchor="t">
            <a:spAutoFit/>
          </a:bodyPr>
          <a:lstStyle/>
          <a:p>
            <a:pPr marL="512133" lvl="1" indent="-256067" algn="just">
              <a:lnSpc>
                <a:spcPts val="3439"/>
              </a:lnSpc>
              <a:buFont typeface="Arial"/>
              <a:buChar char="•"/>
            </a:pPr>
            <a:r>
              <a:rPr lang="en-US" sz="2372">
                <a:solidFill>
                  <a:srgbClr val="000000"/>
                </a:solidFill>
                <a:latin typeface="Alice"/>
              </a:rPr>
              <a:t>The bar plot depicts the impact of education on loan approval, revealing a surprising finding. </a:t>
            </a:r>
          </a:p>
          <a:p>
            <a:pPr marL="512133" lvl="1" indent="-256067" algn="just">
              <a:lnSpc>
                <a:spcPts val="3439"/>
              </a:lnSpc>
              <a:buFont typeface="Arial"/>
              <a:buChar char="•"/>
            </a:pPr>
            <a:r>
              <a:rPr lang="en-US" sz="2372">
                <a:solidFill>
                  <a:srgbClr val="000000"/>
                </a:solidFill>
                <a:latin typeface="Alice"/>
              </a:rPr>
              <a:t>There is </a:t>
            </a:r>
            <a:r>
              <a:rPr lang="en-US" sz="2372">
                <a:solidFill>
                  <a:srgbClr val="000000"/>
                </a:solidFill>
                <a:latin typeface="Alice Bold"/>
              </a:rPr>
              <a:t>minimal</a:t>
            </a:r>
            <a:r>
              <a:rPr lang="en-US" sz="2372">
                <a:solidFill>
                  <a:srgbClr val="000000"/>
                </a:solidFill>
                <a:latin typeface="Alice"/>
              </a:rPr>
              <a:t> distinction between </a:t>
            </a:r>
            <a:r>
              <a:rPr lang="en-US" sz="2372">
                <a:solidFill>
                  <a:srgbClr val="000000"/>
                </a:solidFill>
                <a:latin typeface="Alice Bold"/>
              </a:rPr>
              <a:t>graduates and non-graduates</a:t>
            </a:r>
            <a:r>
              <a:rPr lang="en-US" sz="2372">
                <a:solidFill>
                  <a:srgbClr val="000000"/>
                </a:solidFill>
                <a:latin typeface="Alice"/>
              </a:rPr>
              <a:t> in terms of </a:t>
            </a:r>
            <a:r>
              <a:rPr lang="en-US" sz="2372">
                <a:solidFill>
                  <a:srgbClr val="000000"/>
                </a:solidFill>
                <a:latin typeface="Alice Bold"/>
              </a:rPr>
              <a:t>loan approval or rejection</a:t>
            </a:r>
            <a:r>
              <a:rPr lang="en-US" sz="2372">
                <a:solidFill>
                  <a:srgbClr val="000000"/>
                </a:solidFill>
                <a:latin typeface="Alice"/>
              </a:rPr>
              <a:t>, as both groups exhibit nearly </a:t>
            </a:r>
            <a:r>
              <a:rPr lang="en-US" sz="2372">
                <a:solidFill>
                  <a:srgbClr val="000000"/>
                </a:solidFill>
                <a:latin typeface="Alice Bold"/>
              </a:rPr>
              <a:t>identical </a:t>
            </a:r>
            <a:r>
              <a:rPr lang="en-US" sz="2372">
                <a:solidFill>
                  <a:srgbClr val="000000"/>
                </a:solidFill>
                <a:latin typeface="Alice"/>
              </a:rPr>
              <a:t>proportions. </a:t>
            </a:r>
          </a:p>
          <a:p>
            <a:pPr marL="512133" lvl="1" indent="-256067" algn="just">
              <a:lnSpc>
                <a:spcPts val="3439"/>
              </a:lnSpc>
              <a:buFont typeface="Arial"/>
              <a:buChar char="•"/>
            </a:pPr>
            <a:r>
              <a:rPr lang="en-US" sz="2372">
                <a:solidFill>
                  <a:srgbClr val="000000"/>
                </a:solidFill>
                <a:latin typeface="Alice"/>
              </a:rPr>
              <a:t>This indicates that education may not be a </a:t>
            </a:r>
            <a:r>
              <a:rPr lang="en-US" sz="2372">
                <a:solidFill>
                  <a:srgbClr val="000000"/>
                </a:solidFill>
                <a:latin typeface="Alice Bold"/>
              </a:rPr>
              <a:t>decisive</a:t>
            </a:r>
            <a:r>
              <a:rPr lang="en-US" sz="2372">
                <a:solidFill>
                  <a:srgbClr val="000000"/>
                </a:solidFill>
                <a:latin typeface="Alice"/>
              </a:rPr>
              <a:t> factor influencing loan approval.</a:t>
            </a:r>
          </a:p>
        </p:txBody>
      </p:sp>
      <p:sp>
        <p:nvSpPr>
          <p:cNvPr id="7" name="Freeform 7"/>
          <p:cNvSpPr/>
          <p:nvPr/>
        </p:nvSpPr>
        <p:spPr>
          <a:xfrm>
            <a:off x="16852522" y="77820"/>
            <a:ext cx="1579481" cy="1096690"/>
          </a:xfrm>
          <a:custGeom>
            <a:avLst/>
            <a:gdLst/>
            <a:ahLst/>
            <a:cxnLst/>
            <a:rect l="l" t="t" r="r" b="b"/>
            <a:pathLst>
              <a:path w="1579481" h="1096690">
                <a:moveTo>
                  <a:pt x="0" y="0"/>
                </a:moveTo>
                <a:lnTo>
                  <a:pt x="1579481" y="0"/>
                </a:lnTo>
                <a:lnTo>
                  <a:pt x="1579481" y="1096691"/>
                </a:lnTo>
                <a:lnTo>
                  <a:pt x="0" y="1096691"/>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9139238" y="3609078"/>
            <a:ext cx="9525" cy="776494"/>
          </a:xfrm>
          <a:prstGeom prst="rect">
            <a:avLst/>
          </a:prstGeom>
        </p:spPr>
        <p:txBody>
          <a:bodyPr lIns="0" tIns="0" rIns="0" bIns="0" rtlCol="0" anchor="t">
            <a:spAutoFit/>
          </a:bodyPr>
          <a:lstStyle/>
          <a:p>
            <a:pPr algn="ctr">
              <a:lnSpc>
                <a:spcPts val="6074"/>
              </a:lnSpc>
              <a:spcBef>
                <a:spcPct val="0"/>
              </a:spcBef>
            </a:pPr>
            <a:endParaRPr/>
          </a:p>
        </p:txBody>
      </p:sp>
      <p:sp>
        <p:nvSpPr>
          <p:cNvPr id="9" name="TextBox 9"/>
          <p:cNvSpPr txBox="1"/>
          <p:nvPr/>
        </p:nvSpPr>
        <p:spPr>
          <a:xfrm>
            <a:off x="9365461" y="7165030"/>
            <a:ext cx="7748489" cy="2348120"/>
          </a:xfrm>
          <a:prstGeom prst="rect">
            <a:avLst/>
          </a:prstGeom>
        </p:spPr>
        <p:txBody>
          <a:bodyPr lIns="0" tIns="0" rIns="0" bIns="0" rtlCol="0" anchor="t">
            <a:spAutoFit/>
          </a:bodyPr>
          <a:lstStyle/>
          <a:p>
            <a:pPr>
              <a:lnSpc>
                <a:spcPts val="2625"/>
              </a:lnSpc>
            </a:pPr>
            <a:r>
              <a:rPr lang="en-US" sz="2282">
                <a:solidFill>
                  <a:srgbClr val="000000"/>
                </a:solidFill>
                <a:latin typeface="Alice"/>
              </a:rPr>
              <a:t>In this Welch Two Sample t-test,</a:t>
            </a:r>
          </a:p>
          <a:p>
            <a:pPr>
              <a:lnSpc>
                <a:spcPts val="2625"/>
              </a:lnSpc>
            </a:pPr>
            <a:endParaRPr lang="en-US" sz="2282">
              <a:solidFill>
                <a:srgbClr val="000000"/>
              </a:solidFill>
              <a:latin typeface="Alice"/>
            </a:endParaRPr>
          </a:p>
          <a:p>
            <a:pPr>
              <a:lnSpc>
                <a:spcPts val="2625"/>
              </a:lnSpc>
            </a:pPr>
            <a:r>
              <a:rPr lang="en-US" sz="2282">
                <a:solidFill>
                  <a:srgbClr val="000000"/>
                </a:solidFill>
                <a:latin typeface="Alice"/>
              </a:rPr>
              <a:t> </a:t>
            </a:r>
            <a:r>
              <a:rPr lang="en-US" sz="2282">
                <a:solidFill>
                  <a:srgbClr val="000000"/>
                </a:solidFill>
                <a:latin typeface="Alice Bold"/>
              </a:rPr>
              <a:t>H0</a:t>
            </a:r>
            <a:r>
              <a:rPr lang="en-US" sz="2282">
                <a:solidFill>
                  <a:srgbClr val="000000"/>
                </a:solidFill>
                <a:latin typeface="Alice"/>
              </a:rPr>
              <a:t>: There is no significant association between education level and the loan status.</a:t>
            </a:r>
          </a:p>
          <a:p>
            <a:pPr>
              <a:lnSpc>
                <a:spcPts val="2625"/>
              </a:lnSpc>
            </a:pPr>
            <a:endParaRPr lang="en-US" sz="2282">
              <a:solidFill>
                <a:srgbClr val="000000"/>
              </a:solidFill>
              <a:latin typeface="Alice"/>
            </a:endParaRPr>
          </a:p>
          <a:p>
            <a:pPr>
              <a:lnSpc>
                <a:spcPts val="2625"/>
              </a:lnSpc>
              <a:spcBef>
                <a:spcPct val="0"/>
              </a:spcBef>
            </a:pPr>
            <a:r>
              <a:rPr lang="en-US" sz="2282">
                <a:solidFill>
                  <a:srgbClr val="000000"/>
                </a:solidFill>
                <a:latin typeface="Alice"/>
              </a:rPr>
              <a:t> </a:t>
            </a:r>
            <a:r>
              <a:rPr lang="en-US" sz="2282">
                <a:solidFill>
                  <a:srgbClr val="000000"/>
                </a:solidFill>
                <a:latin typeface="Alice Bold"/>
              </a:rPr>
              <a:t>HA</a:t>
            </a:r>
            <a:r>
              <a:rPr lang="en-US" sz="2282">
                <a:solidFill>
                  <a:srgbClr val="000000"/>
                </a:solidFill>
                <a:latin typeface="Alice"/>
              </a:rPr>
              <a:t>: There is significant association between education level and the loan  status.</a:t>
            </a:r>
          </a:p>
        </p:txBody>
      </p:sp>
      <p:sp>
        <p:nvSpPr>
          <p:cNvPr id="10" name="TextBox 10"/>
          <p:cNvSpPr txBox="1"/>
          <p:nvPr/>
        </p:nvSpPr>
        <p:spPr>
          <a:xfrm>
            <a:off x="852038" y="955140"/>
            <a:ext cx="15823822" cy="869949"/>
          </a:xfrm>
          <a:prstGeom prst="rect">
            <a:avLst/>
          </a:prstGeom>
        </p:spPr>
        <p:txBody>
          <a:bodyPr lIns="0" tIns="0" rIns="0" bIns="0" rtlCol="0" anchor="t">
            <a:spAutoFit/>
          </a:bodyPr>
          <a:lstStyle/>
          <a:p>
            <a:pPr algn="ctr">
              <a:lnSpc>
                <a:spcPts val="3640"/>
              </a:lnSpc>
            </a:pPr>
            <a:r>
              <a:rPr lang="en-US" sz="2600">
                <a:solidFill>
                  <a:srgbClr val="000000"/>
                </a:solidFill>
                <a:latin typeface="Canva Sans"/>
              </a:rPr>
              <a:t>Is there a significant difference in loan approval for different education levels and loan</a:t>
            </a:r>
          </a:p>
          <a:p>
            <a:pPr algn="ctr">
              <a:lnSpc>
                <a:spcPts val="3360"/>
              </a:lnSpc>
            </a:pPr>
            <a:r>
              <a:rPr lang="en-US" sz="2400">
                <a:solidFill>
                  <a:srgbClr val="000000"/>
                </a:solidFill>
                <a:latin typeface="Canva Sans"/>
              </a:rPr>
              <a:t>terms?</a:t>
            </a:r>
          </a:p>
        </p:txBody>
      </p:sp>
    </p:spTree>
  </p:cSld>
  <p:clrMapOvr>
    <a:masterClrMapping/>
  </p:clrMapOvr>
  <p:transition>
    <p:cover dir="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6000"/>
            </a:blip>
            <a:stretch>
              <a:fillRect t="-70731" b="-70731"/>
            </a:stretch>
          </a:blipFill>
        </p:spPr>
        <p:txBody>
          <a:bodyPr/>
          <a:lstStyle/>
          <a:p>
            <a:endParaRPr lang="en-US"/>
          </a:p>
        </p:txBody>
      </p:sp>
      <p:sp>
        <p:nvSpPr>
          <p:cNvPr id="3" name="Freeform 3"/>
          <p:cNvSpPr/>
          <p:nvPr/>
        </p:nvSpPr>
        <p:spPr>
          <a:xfrm>
            <a:off x="16852522" y="8603154"/>
            <a:ext cx="1435478" cy="1683846"/>
          </a:xfrm>
          <a:custGeom>
            <a:avLst/>
            <a:gdLst/>
            <a:ahLst/>
            <a:cxnLst/>
            <a:rect l="l" t="t" r="r" b="b"/>
            <a:pathLst>
              <a:path w="1435478" h="1683846">
                <a:moveTo>
                  <a:pt x="0" y="0"/>
                </a:moveTo>
                <a:lnTo>
                  <a:pt x="1435478" y="0"/>
                </a:lnTo>
                <a:lnTo>
                  <a:pt x="1435478" y="1683846"/>
                </a:lnTo>
                <a:lnTo>
                  <a:pt x="0" y="1683846"/>
                </a:lnTo>
                <a:lnTo>
                  <a:pt x="0" y="0"/>
                </a:lnTo>
                <a:close/>
              </a:path>
            </a:pathLst>
          </a:custGeom>
          <a:blipFill>
            <a:blip r:embed="rId3">
              <a:alphaModFix amt="2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9075994" y="4562085"/>
            <a:ext cx="8027023" cy="4951066"/>
          </a:xfrm>
          <a:custGeom>
            <a:avLst/>
            <a:gdLst/>
            <a:ahLst/>
            <a:cxnLst/>
            <a:rect l="l" t="t" r="r" b="b"/>
            <a:pathLst>
              <a:path w="8027023" h="4951066">
                <a:moveTo>
                  <a:pt x="0" y="0"/>
                </a:moveTo>
                <a:lnTo>
                  <a:pt x="8027022" y="0"/>
                </a:lnTo>
                <a:lnTo>
                  <a:pt x="8027022" y="4951065"/>
                </a:lnTo>
                <a:lnTo>
                  <a:pt x="0" y="4951065"/>
                </a:lnTo>
                <a:lnTo>
                  <a:pt x="0" y="0"/>
                </a:lnTo>
                <a:close/>
              </a:path>
            </a:pathLst>
          </a:custGeom>
          <a:blipFill>
            <a:blip r:embed="rId5"/>
            <a:stretch>
              <a:fillRect b="-55"/>
            </a:stretch>
          </a:blipFill>
          <a:ln w="19050" cap="sq">
            <a:solidFill>
              <a:srgbClr val="000000"/>
            </a:solidFill>
            <a:prstDash val="solid"/>
            <a:miter/>
          </a:ln>
        </p:spPr>
        <p:txBody>
          <a:bodyPr/>
          <a:lstStyle/>
          <a:p>
            <a:endParaRPr lang="en-US"/>
          </a:p>
        </p:txBody>
      </p:sp>
      <p:sp>
        <p:nvSpPr>
          <p:cNvPr id="5" name="Freeform 5"/>
          <p:cNvSpPr/>
          <p:nvPr/>
        </p:nvSpPr>
        <p:spPr>
          <a:xfrm>
            <a:off x="16708519" y="0"/>
            <a:ext cx="1579481" cy="1096690"/>
          </a:xfrm>
          <a:custGeom>
            <a:avLst/>
            <a:gdLst/>
            <a:ahLst/>
            <a:cxnLst/>
            <a:rect l="l" t="t" r="r" b="b"/>
            <a:pathLst>
              <a:path w="1579481" h="1096690">
                <a:moveTo>
                  <a:pt x="0" y="0"/>
                </a:moveTo>
                <a:lnTo>
                  <a:pt x="1579481" y="0"/>
                </a:lnTo>
                <a:lnTo>
                  <a:pt x="1579481" y="1096690"/>
                </a:lnTo>
                <a:lnTo>
                  <a:pt x="0" y="1096690"/>
                </a:lnTo>
                <a:lnTo>
                  <a:pt x="0" y="0"/>
                </a:lnTo>
                <a:close/>
              </a:path>
            </a:pathLst>
          </a:custGeom>
          <a:blipFill>
            <a:blip r:embed="rId6"/>
            <a:stretch>
              <a:fillRect/>
            </a:stretch>
          </a:blipFill>
        </p:spPr>
        <p:txBody>
          <a:bodyPr/>
          <a:lstStyle/>
          <a:p>
            <a:endParaRPr lang="en-US"/>
          </a:p>
        </p:txBody>
      </p:sp>
      <p:sp>
        <p:nvSpPr>
          <p:cNvPr id="6" name="Freeform 6"/>
          <p:cNvSpPr/>
          <p:nvPr/>
        </p:nvSpPr>
        <p:spPr>
          <a:xfrm>
            <a:off x="1031319" y="1520874"/>
            <a:ext cx="6771239" cy="3928994"/>
          </a:xfrm>
          <a:custGeom>
            <a:avLst/>
            <a:gdLst/>
            <a:ahLst/>
            <a:cxnLst/>
            <a:rect l="l" t="t" r="r" b="b"/>
            <a:pathLst>
              <a:path w="6771239" h="3928994">
                <a:moveTo>
                  <a:pt x="0" y="0"/>
                </a:moveTo>
                <a:lnTo>
                  <a:pt x="6771238" y="0"/>
                </a:lnTo>
                <a:lnTo>
                  <a:pt x="6771238" y="3928994"/>
                </a:lnTo>
                <a:lnTo>
                  <a:pt x="0" y="3928994"/>
                </a:lnTo>
                <a:lnTo>
                  <a:pt x="0" y="0"/>
                </a:lnTo>
                <a:close/>
              </a:path>
            </a:pathLst>
          </a:custGeom>
          <a:blipFill>
            <a:blip r:embed="rId7"/>
            <a:stretch>
              <a:fillRect t="-3179" b="-3179"/>
            </a:stretch>
          </a:blipFill>
          <a:ln w="19050" cap="sq">
            <a:solidFill>
              <a:srgbClr val="000000"/>
            </a:solidFill>
            <a:prstDash val="solid"/>
            <a:miter/>
          </a:ln>
        </p:spPr>
        <p:txBody>
          <a:bodyPr/>
          <a:lstStyle/>
          <a:p>
            <a:endParaRPr lang="en-US"/>
          </a:p>
        </p:txBody>
      </p:sp>
      <p:sp>
        <p:nvSpPr>
          <p:cNvPr id="7" name="TextBox 7"/>
          <p:cNvSpPr txBox="1"/>
          <p:nvPr/>
        </p:nvSpPr>
        <p:spPr>
          <a:xfrm>
            <a:off x="8603579" y="1957905"/>
            <a:ext cx="8528012" cy="2134486"/>
          </a:xfrm>
          <a:prstGeom prst="rect">
            <a:avLst/>
          </a:prstGeom>
        </p:spPr>
        <p:txBody>
          <a:bodyPr lIns="0" tIns="0" rIns="0" bIns="0" rtlCol="0" anchor="t">
            <a:spAutoFit/>
          </a:bodyPr>
          <a:lstStyle/>
          <a:p>
            <a:pPr marL="512133" lvl="1" indent="-256067" algn="just">
              <a:lnSpc>
                <a:spcPts val="3439"/>
              </a:lnSpc>
              <a:buFont typeface="Arial"/>
              <a:buChar char="•"/>
            </a:pPr>
            <a:r>
              <a:rPr lang="en-US" sz="2372">
                <a:solidFill>
                  <a:srgbClr val="000000"/>
                </a:solidFill>
                <a:latin typeface="Alice"/>
              </a:rPr>
              <a:t>The histogram illustrates a range of loan amounts from 0 to 40,000,000, indicating a </a:t>
            </a:r>
            <a:r>
              <a:rPr lang="en-US" sz="2372">
                <a:solidFill>
                  <a:srgbClr val="000000"/>
                </a:solidFill>
                <a:latin typeface="Alice Bold"/>
              </a:rPr>
              <a:t>decline</a:t>
            </a:r>
            <a:r>
              <a:rPr lang="en-US" sz="2372">
                <a:solidFill>
                  <a:srgbClr val="000000"/>
                </a:solidFill>
                <a:latin typeface="Alice"/>
              </a:rPr>
              <a:t> in the number of applicants as loan amounts </a:t>
            </a:r>
            <a:r>
              <a:rPr lang="en-US" sz="2372">
                <a:solidFill>
                  <a:srgbClr val="000000"/>
                </a:solidFill>
                <a:latin typeface="Alice Bold"/>
              </a:rPr>
              <a:t>increase</a:t>
            </a:r>
            <a:r>
              <a:rPr lang="en-US" sz="2372">
                <a:solidFill>
                  <a:srgbClr val="000000"/>
                </a:solidFill>
                <a:latin typeface="Alice"/>
              </a:rPr>
              <a:t>. </a:t>
            </a:r>
          </a:p>
          <a:p>
            <a:pPr marL="512133" lvl="1" indent="-256067" algn="just">
              <a:lnSpc>
                <a:spcPts val="3439"/>
              </a:lnSpc>
              <a:buFont typeface="Arial"/>
              <a:buChar char="•"/>
            </a:pPr>
            <a:r>
              <a:rPr lang="en-US" sz="2372">
                <a:solidFill>
                  <a:srgbClr val="000000"/>
                </a:solidFill>
                <a:latin typeface="Alice"/>
              </a:rPr>
              <a:t>The majority of applicants fall within the range of 0 to 20,000,000.</a:t>
            </a:r>
          </a:p>
        </p:txBody>
      </p:sp>
      <p:sp>
        <p:nvSpPr>
          <p:cNvPr id="8" name="TextBox 8"/>
          <p:cNvSpPr txBox="1"/>
          <p:nvPr/>
        </p:nvSpPr>
        <p:spPr>
          <a:xfrm>
            <a:off x="706714" y="5655484"/>
            <a:ext cx="7635236" cy="3420361"/>
          </a:xfrm>
          <a:prstGeom prst="rect">
            <a:avLst/>
          </a:prstGeom>
        </p:spPr>
        <p:txBody>
          <a:bodyPr lIns="0" tIns="0" rIns="0" bIns="0" rtlCol="0" anchor="t">
            <a:spAutoFit/>
          </a:bodyPr>
          <a:lstStyle/>
          <a:p>
            <a:pPr marL="512133" lvl="1" indent="-256067" algn="just">
              <a:lnSpc>
                <a:spcPts val="3439"/>
              </a:lnSpc>
              <a:buFont typeface="Arial"/>
              <a:buChar char="•"/>
            </a:pPr>
            <a:r>
              <a:rPr lang="en-US" sz="2372">
                <a:solidFill>
                  <a:srgbClr val="000000"/>
                </a:solidFill>
                <a:latin typeface="Alice"/>
              </a:rPr>
              <a:t>The density plot reveals a </a:t>
            </a:r>
            <a:r>
              <a:rPr lang="en-US" sz="2372">
                <a:solidFill>
                  <a:srgbClr val="000000"/>
                </a:solidFill>
                <a:latin typeface="Alice Bold"/>
              </a:rPr>
              <a:t>distinct </a:t>
            </a:r>
            <a:r>
              <a:rPr lang="en-US" sz="2372">
                <a:solidFill>
                  <a:srgbClr val="000000"/>
                </a:solidFill>
                <a:latin typeface="Alice"/>
              </a:rPr>
              <a:t>pattern in loan approval/rejection based on the </a:t>
            </a:r>
            <a:r>
              <a:rPr lang="en-US" sz="2372">
                <a:solidFill>
                  <a:srgbClr val="000000"/>
                </a:solidFill>
                <a:latin typeface="Alice Bold"/>
              </a:rPr>
              <a:t>loan term</a:t>
            </a:r>
            <a:r>
              <a:rPr lang="en-US" sz="2372">
                <a:solidFill>
                  <a:srgbClr val="000000"/>
                </a:solidFill>
                <a:latin typeface="Alice"/>
              </a:rPr>
              <a:t>. Notably, applications with a term of </a:t>
            </a:r>
            <a:r>
              <a:rPr lang="en-US" sz="2372">
                <a:solidFill>
                  <a:srgbClr val="000000"/>
                </a:solidFill>
                <a:latin typeface="Alice Bold"/>
              </a:rPr>
              <a:t>0-5 years</a:t>
            </a:r>
            <a:r>
              <a:rPr lang="en-US" sz="2372">
                <a:solidFill>
                  <a:srgbClr val="000000"/>
                </a:solidFill>
                <a:latin typeface="Alice"/>
              </a:rPr>
              <a:t> exhibit the highest </a:t>
            </a:r>
            <a:r>
              <a:rPr lang="en-US" sz="2372">
                <a:solidFill>
                  <a:srgbClr val="000000"/>
                </a:solidFill>
                <a:latin typeface="Alice Bold"/>
              </a:rPr>
              <a:t>approval rate</a:t>
            </a:r>
            <a:r>
              <a:rPr lang="en-US" sz="2372">
                <a:solidFill>
                  <a:srgbClr val="000000"/>
                </a:solidFill>
                <a:latin typeface="Alice"/>
              </a:rPr>
              <a:t>, while those with a term exceeding 5 years tend to face rejections. </a:t>
            </a:r>
          </a:p>
          <a:p>
            <a:pPr marL="512133" lvl="1" indent="-256067" algn="just">
              <a:lnSpc>
                <a:spcPts val="3439"/>
              </a:lnSpc>
              <a:buFont typeface="Arial"/>
              <a:buChar char="•"/>
            </a:pPr>
            <a:r>
              <a:rPr lang="en-US" sz="2372">
                <a:solidFill>
                  <a:srgbClr val="000000"/>
                </a:solidFill>
                <a:latin typeface="Alice"/>
              </a:rPr>
              <a:t>This pattern suggests a </a:t>
            </a:r>
            <a:r>
              <a:rPr lang="en-US" sz="2372">
                <a:solidFill>
                  <a:srgbClr val="000000"/>
                </a:solidFill>
                <a:latin typeface="Alice Bold"/>
              </a:rPr>
              <a:t>lending strategy</a:t>
            </a:r>
            <a:r>
              <a:rPr lang="en-US" sz="2372">
                <a:solidFill>
                  <a:srgbClr val="000000"/>
                </a:solidFill>
                <a:latin typeface="Alice"/>
              </a:rPr>
              <a:t> focused on approving individuals capable of </a:t>
            </a:r>
            <a:r>
              <a:rPr lang="en-US" sz="2372">
                <a:solidFill>
                  <a:srgbClr val="000000"/>
                </a:solidFill>
                <a:latin typeface="Alice Bold"/>
              </a:rPr>
              <a:t>immediate repayment.</a:t>
            </a:r>
          </a:p>
        </p:txBody>
      </p:sp>
      <p:sp>
        <p:nvSpPr>
          <p:cNvPr id="9" name="TextBox 9"/>
          <p:cNvSpPr txBox="1"/>
          <p:nvPr/>
        </p:nvSpPr>
        <p:spPr>
          <a:xfrm>
            <a:off x="679239" y="472088"/>
            <a:ext cx="16423778" cy="776494"/>
          </a:xfrm>
          <a:prstGeom prst="rect">
            <a:avLst/>
          </a:prstGeom>
        </p:spPr>
        <p:txBody>
          <a:bodyPr lIns="0" tIns="0" rIns="0" bIns="0" rtlCol="0" anchor="t">
            <a:spAutoFit/>
          </a:bodyPr>
          <a:lstStyle/>
          <a:p>
            <a:pPr algn="ctr">
              <a:lnSpc>
                <a:spcPts val="6074"/>
              </a:lnSpc>
            </a:pPr>
            <a:r>
              <a:rPr lang="en-US" sz="5282" u="sng">
                <a:solidFill>
                  <a:srgbClr val="317C47"/>
                </a:solidFill>
                <a:latin typeface="High Tide Bold"/>
              </a:rPr>
              <a:t>LOAN AMOUNT AND LOAN TERM</a:t>
            </a:r>
          </a:p>
        </p:txBody>
      </p:sp>
    </p:spTree>
  </p:cSld>
  <p:clrMapOvr>
    <a:masterClrMapping/>
  </p:clrMapOvr>
  <p:transition>
    <p:cover dir="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6000"/>
            </a:blip>
            <a:stretch>
              <a:fillRect t="-70731" b="-70731"/>
            </a:stretch>
          </a:blipFill>
        </p:spPr>
        <p:txBody>
          <a:bodyPr/>
          <a:lstStyle/>
          <a:p>
            <a:endParaRPr lang="en-US"/>
          </a:p>
        </p:txBody>
      </p:sp>
      <p:sp>
        <p:nvSpPr>
          <p:cNvPr id="3" name="Freeform 3"/>
          <p:cNvSpPr/>
          <p:nvPr/>
        </p:nvSpPr>
        <p:spPr>
          <a:xfrm>
            <a:off x="16852522" y="8603154"/>
            <a:ext cx="1435478" cy="1683846"/>
          </a:xfrm>
          <a:custGeom>
            <a:avLst/>
            <a:gdLst/>
            <a:ahLst/>
            <a:cxnLst/>
            <a:rect l="l" t="t" r="r" b="b"/>
            <a:pathLst>
              <a:path w="1435478" h="1683846">
                <a:moveTo>
                  <a:pt x="0" y="0"/>
                </a:moveTo>
                <a:lnTo>
                  <a:pt x="1435478" y="0"/>
                </a:lnTo>
                <a:lnTo>
                  <a:pt x="1435478" y="1683846"/>
                </a:lnTo>
                <a:lnTo>
                  <a:pt x="0" y="1683846"/>
                </a:lnTo>
                <a:lnTo>
                  <a:pt x="0" y="0"/>
                </a:lnTo>
                <a:close/>
              </a:path>
            </a:pathLst>
          </a:custGeom>
          <a:blipFill>
            <a:blip r:embed="rId3">
              <a:alphaModFix amt="2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2024580"/>
            <a:ext cx="6999312" cy="3777674"/>
          </a:xfrm>
          <a:custGeom>
            <a:avLst/>
            <a:gdLst/>
            <a:ahLst/>
            <a:cxnLst/>
            <a:rect l="l" t="t" r="r" b="b"/>
            <a:pathLst>
              <a:path w="6999312" h="3777674">
                <a:moveTo>
                  <a:pt x="0" y="0"/>
                </a:moveTo>
                <a:lnTo>
                  <a:pt x="6999312" y="0"/>
                </a:lnTo>
                <a:lnTo>
                  <a:pt x="6999312" y="3777674"/>
                </a:lnTo>
                <a:lnTo>
                  <a:pt x="0" y="3777674"/>
                </a:lnTo>
                <a:lnTo>
                  <a:pt x="0" y="0"/>
                </a:lnTo>
                <a:close/>
              </a:path>
            </a:pathLst>
          </a:custGeom>
          <a:blipFill>
            <a:blip r:embed="rId5"/>
            <a:stretch>
              <a:fillRect b="-14344"/>
            </a:stretch>
          </a:blipFill>
          <a:ln w="19050" cap="sq">
            <a:solidFill>
              <a:srgbClr val="000000"/>
            </a:solidFill>
            <a:prstDash val="solid"/>
            <a:miter/>
          </a:ln>
        </p:spPr>
        <p:txBody>
          <a:bodyPr/>
          <a:lstStyle/>
          <a:p>
            <a:endParaRPr lang="en-US"/>
          </a:p>
        </p:txBody>
      </p:sp>
      <p:sp>
        <p:nvSpPr>
          <p:cNvPr id="5" name="Freeform 5"/>
          <p:cNvSpPr/>
          <p:nvPr/>
        </p:nvSpPr>
        <p:spPr>
          <a:xfrm>
            <a:off x="1031319" y="6562846"/>
            <a:ext cx="7946123" cy="2695454"/>
          </a:xfrm>
          <a:custGeom>
            <a:avLst/>
            <a:gdLst/>
            <a:ahLst/>
            <a:cxnLst/>
            <a:rect l="l" t="t" r="r" b="b"/>
            <a:pathLst>
              <a:path w="7946123" h="2695454">
                <a:moveTo>
                  <a:pt x="0" y="0"/>
                </a:moveTo>
                <a:lnTo>
                  <a:pt x="7946122" y="0"/>
                </a:lnTo>
                <a:lnTo>
                  <a:pt x="7946122" y="2695454"/>
                </a:lnTo>
                <a:lnTo>
                  <a:pt x="0" y="2695454"/>
                </a:lnTo>
                <a:lnTo>
                  <a:pt x="0" y="0"/>
                </a:lnTo>
                <a:close/>
              </a:path>
            </a:pathLst>
          </a:custGeom>
          <a:blipFill>
            <a:blip r:embed="rId6"/>
            <a:stretch>
              <a:fillRect t="-9598" r="-6440" b="-8160"/>
            </a:stretch>
          </a:blipFill>
        </p:spPr>
        <p:txBody>
          <a:bodyPr/>
          <a:lstStyle/>
          <a:p>
            <a:endParaRPr lang="en-US"/>
          </a:p>
        </p:txBody>
      </p:sp>
      <p:grpSp>
        <p:nvGrpSpPr>
          <p:cNvPr id="6" name="Group 6"/>
          <p:cNvGrpSpPr/>
          <p:nvPr/>
        </p:nvGrpSpPr>
        <p:grpSpPr>
          <a:xfrm>
            <a:off x="1028700" y="6562846"/>
            <a:ext cx="7948741" cy="2695454"/>
            <a:chOff x="0" y="0"/>
            <a:chExt cx="2093496" cy="709914"/>
          </a:xfrm>
        </p:grpSpPr>
        <p:sp>
          <p:nvSpPr>
            <p:cNvPr id="7" name="Freeform 7"/>
            <p:cNvSpPr/>
            <p:nvPr/>
          </p:nvSpPr>
          <p:spPr>
            <a:xfrm>
              <a:off x="0" y="0"/>
              <a:ext cx="2093496" cy="709914"/>
            </a:xfrm>
            <a:custGeom>
              <a:avLst/>
              <a:gdLst/>
              <a:ahLst/>
              <a:cxnLst/>
              <a:rect l="l" t="t" r="r" b="b"/>
              <a:pathLst>
                <a:path w="2093496" h="709914">
                  <a:moveTo>
                    <a:pt x="0" y="0"/>
                  </a:moveTo>
                  <a:lnTo>
                    <a:pt x="2093496" y="0"/>
                  </a:lnTo>
                  <a:lnTo>
                    <a:pt x="2093496" y="709914"/>
                  </a:lnTo>
                  <a:lnTo>
                    <a:pt x="0" y="709914"/>
                  </a:lnTo>
                  <a:close/>
                </a:path>
              </a:pathLst>
            </a:custGeom>
            <a:solidFill>
              <a:srgbClr val="000000">
                <a:alpha val="0"/>
              </a:srgbClr>
            </a:solidFill>
            <a:ln w="19050" cap="sq">
              <a:solidFill>
                <a:srgbClr val="000000"/>
              </a:solidFill>
              <a:prstDash val="solid"/>
              <a:miter/>
            </a:ln>
          </p:spPr>
          <p:txBody>
            <a:bodyPr/>
            <a:lstStyle/>
            <a:p>
              <a:endParaRPr lang="en-US"/>
            </a:p>
          </p:txBody>
        </p:sp>
        <p:sp>
          <p:nvSpPr>
            <p:cNvPr id="8" name="TextBox 8"/>
            <p:cNvSpPr txBox="1"/>
            <p:nvPr/>
          </p:nvSpPr>
          <p:spPr>
            <a:xfrm>
              <a:off x="0" y="-57150"/>
              <a:ext cx="2093496" cy="767064"/>
            </a:xfrm>
            <a:prstGeom prst="rect">
              <a:avLst/>
            </a:prstGeom>
          </p:spPr>
          <p:txBody>
            <a:bodyPr lIns="50800" tIns="50800" rIns="50800" bIns="50800" rtlCol="0" anchor="ctr"/>
            <a:lstStyle/>
            <a:p>
              <a:pPr algn="ctr">
                <a:lnSpc>
                  <a:spcPts val="3294"/>
                </a:lnSpc>
              </a:pPr>
              <a:endParaRPr/>
            </a:p>
          </p:txBody>
        </p:sp>
      </p:grpSp>
      <p:sp>
        <p:nvSpPr>
          <p:cNvPr id="9" name="TextBox 9"/>
          <p:cNvSpPr txBox="1"/>
          <p:nvPr/>
        </p:nvSpPr>
        <p:spPr>
          <a:xfrm>
            <a:off x="768171" y="231033"/>
            <a:ext cx="16423778" cy="786019"/>
          </a:xfrm>
          <a:prstGeom prst="rect">
            <a:avLst/>
          </a:prstGeom>
        </p:spPr>
        <p:txBody>
          <a:bodyPr lIns="0" tIns="0" rIns="0" bIns="0" rtlCol="0" anchor="t">
            <a:spAutoFit/>
          </a:bodyPr>
          <a:lstStyle/>
          <a:p>
            <a:pPr algn="ctr">
              <a:lnSpc>
                <a:spcPts val="6074"/>
              </a:lnSpc>
            </a:pPr>
            <a:r>
              <a:rPr lang="en-US" sz="5282" u="sng">
                <a:solidFill>
                  <a:srgbClr val="659ABF"/>
                </a:solidFill>
                <a:latin typeface="High Tide Bold"/>
              </a:rPr>
              <a:t>IMPACT OF CIBIL SCORE</a:t>
            </a:r>
          </a:p>
        </p:txBody>
      </p:sp>
      <p:sp>
        <p:nvSpPr>
          <p:cNvPr id="10" name="TextBox 10"/>
          <p:cNvSpPr txBox="1"/>
          <p:nvPr/>
        </p:nvSpPr>
        <p:spPr>
          <a:xfrm>
            <a:off x="8705934" y="2206558"/>
            <a:ext cx="8486015" cy="3347044"/>
          </a:xfrm>
          <a:prstGeom prst="rect">
            <a:avLst/>
          </a:prstGeom>
        </p:spPr>
        <p:txBody>
          <a:bodyPr lIns="0" tIns="0" rIns="0" bIns="0" rtlCol="0" anchor="t">
            <a:spAutoFit/>
          </a:bodyPr>
          <a:lstStyle/>
          <a:p>
            <a:pPr marL="492532" lvl="1" indent="-246266" algn="just">
              <a:lnSpc>
                <a:spcPts val="3307"/>
              </a:lnSpc>
              <a:buFont typeface="Arial"/>
              <a:buChar char="•"/>
            </a:pPr>
            <a:r>
              <a:rPr lang="en-US" sz="2281">
                <a:solidFill>
                  <a:srgbClr val="000000"/>
                </a:solidFill>
                <a:latin typeface="Alice"/>
              </a:rPr>
              <a:t>The scatter plot displays a clear relationship between </a:t>
            </a:r>
            <a:r>
              <a:rPr lang="en-US" sz="2281">
                <a:solidFill>
                  <a:srgbClr val="000000"/>
                </a:solidFill>
                <a:latin typeface="Alice Bold"/>
              </a:rPr>
              <a:t>loan amount</a:t>
            </a:r>
            <a:r>
              <a:rPr lang="en-US" sz="2281">
                <a:solidFill>
                  <a:srgbClr val="000000"/>
                </a:solidFill>
                <a:latin typeface="Alice"/>
              </a:rPr>
              <a:t> and </a:t>
            </a:r>
            <a:r>
              <a:rPr lang="en-US" sz="2281">
                <a:solidFill>
                  <a:srgbClr val="000000"/>
                </a:solidFill>
                <a:latin typeface="Alice Bold"/>
              </a:rPr>
              <a:t>CIBIL score</a:t>
            </a:r>
            <a:r>
              <a:rPr lang="en-US" sz="2281">
                <a:solidFill>
                  <a:srgbClr val="000000"/>
                </a:solidFill>
                <a:latin typeface="Alice"/>
              </a:rPr>
              <a:t>. Rejections are predominantly observed within the CIBIL score range of </a:t>
            </a:r>
            <a:r>
              <a:rPr lang="en-US" sz="2281">
                <a:solidFill>
                  <a:srgbClr val="000000"/>
                </a:solidFill>
                <a:latin typeface="Alice Bold"/>
              </a:rPr>
              <a:t>300-550</a:t>
            </a:r>
            <a:r>
              <a:rPr lang="en-US" sz="2281">
                <a:solidFill>
                  <a:srgbClr val="000000"/>
                </a:solidFill>
                <a:latin typeface="Alice"/>
              </a:rPr>
              <a:t>. Approval rates surge beyond a CIBIL score of </a:t>
            </a:r>
            <a:r>
              <a:rPr lang="en-US" sz="2281">
                <a:solidFill>
                  <a:srgbClr val="000000"/>
                </a:solidFill>
                <a:latin typeface="Alice Bold"/>
              </a:rPr>
              <a:t>550</a:t>
            </a:r>
            <a:r>
              <a:rPr lang="en-US" sz="2281">
                <a:solidFill>
                  <a:srgbClr val="000000"/>
                </a:solidFill>
                <a:latin typeface="Alice"/>
              </a:rPr>
              <a:t>, even for loan amounts surpassing </a:t>
            </a:r>
            <a:r>
              <a:rPr lang="en-US" sz="2281">
                <a:solidFill>
                  <a:srgbClr val="000000"/>
                </a:solidFill>
                <a:latin typeface="Alice Bold"/>
              </a:rPr>
              <a:t>35M.</a:t>
            </a:r>
            <a:r>
              <a:rPr lang="en-US" sz="2281">
                <a:solidFill>
                  <a:srgbClr val="000000"/>
                </a:solidFill>
                <a:latin typeface="Alice"/>
              </a:rPr>
              <a:t> </a:t>
            </a:r>
          </a:p>
          <a:p>
            <a:pPr marL="492532" lvl="1" indent="-246266" algn="just">
              <a:lnSpc>
                <a:spcPts val="3307"/>
              </a:lnSpc>
              <a:buFont typeface="Arial"/>
              <a:buChar char="•"/>
            </a:pPr>
            <a:r>
              <a:rPr lang="en-US" sz="2281">
                <a:solidFill>
                  <a:srgbClr val="000000"/>
                </a:solidFill>
                <a:latin typeface="Alice"/>
              </a:rPr>
              <a:t>Notably, within the CIBIL score range of </a:t>
            </a:r>
            <a:r>
              <a:rPr lang="en-US" sz="2281">
                <a:solidFill>
                  <a:srgbClr val="000000"/>
                </a:solidFill>
                <a:latin typeface="Alice Bold"/>
              </a:rPr>
              <a:t>330-550</a:t>
            </a:r>
            <a:r>
              <a:rPr lang="en-US" sz="2281">
                <a:solidFill>
                  <a:srgbClr val="000000"/>
                </a:solidFill>
                <a:latin typeface="Alice"/>
              </a:rPr>
              <a:t>, some approvals are present, indicating the influence of </a:t>
            </a:r>
            <a:r>
              <a:rPr lang="en-US" sz="2281">
                <a:solidFill>
                  <a:srgbClr val="000000"/>
                </a:solidFill>
                <a:latin typeface="Alice Bold"/>
              </a:rPr>
              <a:t>other factors</a:t>
            </a:r>
            <a:r>
              <a:rPr lang="en-US" sz="2281">
                <a:solidFill>
                  <a:srgbClr val="000000"/>
                </a:solidFill>
                <a:latin typeface="Alice"/>
              </a:rPr>
              <a:t> on approval decisions in this specific score range.</a:t>
            </a:r>
          </a:p>
        </p:txBody>
      </p:sp>
      <p:sp>
        <p:nvSpPr>
          <p:cNvPr id="11" name="Freeform 11"/>
          <p:cNvSpPr/>
          <p:nvPr/>
        </p:nvSpPr>
        <p:spPr>
          <a:xfrm>
            <a:off x="16708519" y="0"/>
            <a:ext cx="1579481" cy="1096690"/>
          </a:xfrm>
          <a:custGeom>
            <a:avLst/>
            <a:gdLst/>
            <a:ahLst/>
            <a:cxnLst/>
            <a:rect l="l" t="t" r="r" b="b"/>
            <a:pathLst>
              <a:path w="1579481" h="1096690">
                <a:moveTo>
                  <a:pt x="0" y="0"/>
                </a:moveTo>
                <a:lnTo>
                  <a:pt x="1579481" y="0"/>
                </a:lnTo>
                <a:lnTo>
                  <a:pt x="1579481" y="1096690"/>
                </a:lnTo>
                <a:lnTo>
                  <a:pt x="0" y="1096690"/>
                </a:lnTo>
                <a:lnTo>
                  <a:pt x="0" y="0"/>
                </a:lnTo>
                <a:close/>
              </a:path>
            </a:pathLst>
          </a:custGeom>
          <a:blipFill>
            <a:blip r:embed="rId7"/>
            <a:stretch>
              <a:fillRect/>
            </a:stretch>
          </a:blipFill>
        </p:spPr>
        <p:txBody>
          <a:bodyPr/>
          <a:lstStyle/>
          <a:p>
            <a:endParaRPr lang="en-US"/>
          </a:p>
        </p:txBody>
      </p:sp>
      <p:sp>
        <p:nvSpPr>
          <p:cNvPr id="12" name="TextBox 12"/>
          <p:cNvSpPr txBox="1"/>
          <p:nvPr/>
        </p:nvSpPr>
        <p:spPr>
          <a:xfrm>
            <a:off x="9510811" y="6903200"/>
            <a:ext cx="7748489" cy="2014745"/>
          </a:xfrm>
          <a:prstGeom prst="rect">
            <a:avLst/>
          </a:prstGeom>
        </p:spPr>
        <p:txBody>
          <a:bodyPr lIns="0" tIns="0" rIns="0" bIns="0" rtlCol="0" anchor="t">
            <a:spAutoFit/>
          </a:bodyPr>
          <a:lstStyle/>
          <a:p>
            <a:pPr>
              <a:lnSpc>
                <a:spcPts val="2625"/>
              </a:lnSpc>
            </a:pPr>
            <a:r>
              <a:rPr lang="en-US" sz="2282">
                <a:solidFill>
                  <a:srgbClr val="000000"/>
                </a:solidFill>
                <a:latin typeface="Alice"/>
              </a:rPr>
              <a:t>In this Welch Two Sample t-test, </a:t>
            </a:r>
          </a:p>
          <a:p>
            <a:pPr>
              <a:lnSpc>
                <a:spcPts val="2625"/>
              </a:lnSpc>
            </a:pPr>
            <a:endParaRPr lang="en-US" sz="2282">
              <a:solidFill>
                <a:srgbClr val="000000"/>
              </a:solidFill>
              <a:latin typeface="Alice"/>
            </a:endParaRPr>
          </a:p>
          <a:p>
            <a:pPr>
              <a:lnSpc>
                <a:spcPts val="2625"/>
              </a:lnSpc>
            </a:pPr>
            <a:r>
              <a:rPr lang="en-US" sz="2282">
                <a:solidFill>
                  <a:srgbClr val="000000"/>
                </a:solidFill>
                <a:latin typeface="Alice Bold"/>
              </a:rPr>
              <a:t>H0</a:t>
            </a:r>
            <a:r>
              <a:rPr lang="en-US" sz="2282">
                <a:solidFill>
                  <a:srgbClr val="000000"/>
                </a:solidFill>
                <a:latin typeface="Alice"/>
              </a:rPr>
              <a:t>: CIBIL score has no significant association with the loan status.</a:t>
            </a:r>
          </a:p>
          <a:p>
            <a:pPr>
              <a:lnSpc>
                <a:spcPts val="2625"/>
              </a:lnSpc>
            </a:pPr>
            <a:endParaRPr lang="en-US" sz="2282">
              <a:solidFill>
                <a:srgbClr val="000000"/>
              </a:solidFill>
              <a:latin typeface="Alice"/>
            </a:endParaRPr>
          </a:p>
          <a:p>
            <a:pPr>
              <a:lnSpc>
                <a:spcPts val="2625"/>
              </a:lnSpc>
              <a:spcBef>
                <a:spcPct val="0"/>
              </a:spcBef>
            </a:pPr>
            <a:r>
              <a:rPr lang="en-US" sz="2282">
                <a:solidFill>
                  <a:srgbClr val="000000"/>
                </a:solidFill>
                <a:latin typeface="Alice Bold"/>
              </a:rPr>
              <a:t>HA</a:t>
            </a:r>
            <a:r>
              <a:rPr lang="en-US" sz="2282">
                <a:solidFill>
                  <a:srgbClr val="000000"/>
                </a:solidFill>
                <a:latin typeface="Alice"/>
              </a:rPr>
              <a:t>: CIBIL score has significant association the loan status.</a:t>
            </a:r>
          </a:p>
        </p:txBody>
      </p:sp>
      <p:sp>
        <p:nvSpPr>
          <p:cNvPr id="13" name="TextBox 13"/>
          <p:cNvSpPr txBox="1"/>
          <p:nvPr/>
        </p:nvSpPr>
        <p:spPr>
          <a:xfrm>
            <a:off x="3456161" y="1039540"/>
            <a:ext cx="11375678" cy="431799"/>
          </a:xfrm>
          <a:prstGeom prst="rect">
            <a:avLst/>
          </a:prstGeom>
        </p:spPr>
        <p:txBody>
          <a:bodyPr lIns="0" tIns="0" rIns="0" bIns="0" rtlCol="0" anchor="t">
            <a:spAutoFit/>
          </a:bodyPr>
          <a:lstStyle/>
          <a:p>
            <a:pPr algn="ctr">
              <a:lnSpc>
                <a:spcPts val="3500"/>
              </a:lnSpc>
            </a:pPr>
            <a:r>
              <a:rPr lang="en-US" sz="2500">
                <a:solidFill>
                  <a:srgbClr val="000000"/>
                </a:solidFill>
                <a:latin typeface="Canva Sans"/>
              </a:rPr>
              <a:t>Is there a significant difference in loan approval for different CIBIL scores?</a:t>
            </a:r>
          </a:p>
        </p:txBody>
      </p:sp>
    </p:spTree>
  </p:cSld>
  <p:clrMapOvr>
    <a:masterClrMapping/>
  </p:clrMapOvr>
  <p:transition>
    <p:cover dir="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19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6000"/>
            </a:blip>
            <a:stretch>
              <a:fillRect t="-70731" b="-70731"/>
            </a:stretch>
          </a:blipFill>
        </p:spPr>
        <p:txBody>
          <a:bodyPr/>
          <a:lstStyle/>
          <a:p>
            <a:endParaRPr lang="en-US"/>
          </a:p>
        </p:txBody>
      </p:sp>
      <p:sp>
        <p:nvSpPr>
          <p:cNvPr id="3" name="Freeform 3"/>
          <p:cNvSpPr/>
          <p:nvPr/>
        </p:nvSpPr>
        <p:spPr>
          <a:xfrm>
            <a:off x="16852522" y="8603154"/>
            <a:ext cx="1435478" cy="1683846"/>
          </a:xfrm>
          <a:custGeom>
            <a:avLst/>
            <a:gdLst/>
            <a:ahLst/>
            <a:cxnLst/>
            <a:rect l="l" t="t" r="r" b="b"/>
            <a:pathLst>
              <a:path w="1435478" h="1683846">
                <a:moveTo>
                  <a:pt x="0" y="0"/>
                </a:moveTo>
                <a:lnTo>
                  <a:pt x="1435478" y="0"/>
                </a:lnTo>
                <a:lnTo>
                  <a:pt x="1435478" y="1683846"/>
                </a:lnTo>
                <a:lnTo>
                  <a:pt x="0" y="1683846"/>
                </a:lnTo>
                <a:lnTo>
                  <a:pt x="0" y="0"/>
                </a:lnTo>
                <a:close/>
              </a:path>
            </a:pathLst>
          </a:custGeom>
          <a:blipFill>
            <a:blip r:embed="rId3">
              <a:alphaModFix amt="2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768171" y="235796"/>
            <a:ext cx="16423778" cy="776494"/>
          </a:xfrm>
          <a:prstGeom prst="rect">
            <a:avLst/>
          </a:prstGeom>
        </p:spPr>
        <p:txBody>
          <a:bodyPr lIns="0" tIns="0" rIns="0" bIns="0" rtlCol="0" anchor="t">
            <a:spAutoFit/>
          </a:bodyPr>
          <a:lstStyle/>
          <a:p>
            <a:pPr algn="ctr">
              <a:lnSpc>
                <a:spcPts val="6074"/>
              </a:lnSpc>
            </a:pPr>
            <a:r>
              <a:rPr lang="en-US" sz="5282" u="sng">
                <a:solidFill>
                  <a:srgbClr val="317C47"/>
                </a:solidFill>
                <a:latin typeface="High Tide Bold"/>
              </a:rPr>
              <a:t>ANALYSIS OF VARIOUS ASSETS</a:t>
            </a:r>
          </a:p>
        </p:txBody>
      </p:sp>
      <p:sp>
        <p:nvSpPr>
          <p:cNvPr id="5" name="Freeform 5"/>
          <p:cNvSpPr/>
          <p:nvPr/>
        </p:nvSpPr>
        <p:spPr>
          <a:xfrm>
            <a:off x="1393460" y="2048920"/>
            <a:ext cx="6634323" cy="4094325"/>
          </a:xfrm>
          <a:custGeom>
            <a:avLst/>
            <a:gdLst/>
            <a:ahLst/>
            <a:cxnLst/>
            <a:rect l="l" t="t" r="r" b="b"/>
            <a:pathLst>
              <a:path w="6634323" h="4094325">
                <a:moveTo>
                  <a:pt x="0" y="0"/>
                </a:moveTo>
                <a:lnTo>
                  <a:pt x="6634323" y="0"/>
                </a:lnTo>
                <a:lnTo>
                  <a:pt x="6634323" y="4094325"/>
                </a:lnTo>
                <a:lnTo>
                  <a:pt x="0" y="4094325"/>
                </a:lnTo>
                <a:lnTo>
                  <a:pt x="0" y="0"/>
                </a:lnTo>
                <a:close/>
              </a:path>
            </a:pathLst>
          </a:custGeom>
          <a:blipFill>
            <a:blip r:embed="rId5"/>
            <a:stretch>
              <a:fillRect/>
            </a:stretch>
          </a:blipFill>
          <a:ln w="19050" cap="sq">
            <a:solidFill>
              <a:srgbClr val="000000"/>
            </a:solidFill>
            <a:prstDash val="solid"/>
            <a:miter/>
          </a:ln>
        </p:spPr>
        <p:txBody>
          <a:bodyPr/>
          <a:lstStyle/>
          <a:p>
            <a:endParaRPr lang="en-US"/>
          </a:p>
        </p:txBody>
      </p:sp>
      <p:sp>
        <p:nvSpPr>
          <p:cNvPr id="6" name="Freeform 6"/>
          <p:cNvSpPr/>
          <p:nvPr/>
        </p:nvSpPr>
        <p:spPr>
          <a:xfrm>
            <a:off x="9330086" y="5422739"/>
            <a:ext cx="7522435" cy="4642417"/>
          </a:xfrm>
          <a:custGeom>
            <a:avLst/>
            <a:gdLst/>
            <a:ahLst/>
            <a:cxnLst/>
            <a:rect l="l" t="t" r="r" b="b"/>
            <a:pathLst>
              <a:path w="7522435" h="4642417">
                <a:moveTo>
                  <a:pt x="0" y="0"/>
                </a:moveTo>
                <a:lnTo>
                  <a:pt x="7522436" y="0"/>
                </a:lnTo>
                <a:lnTo>
                  <a:pt x="7522436" y="4642417"/>
                </a:lnTo>
                <a:lnTo>
                  <a:pt x="0" y="4642417"/>
                </a:lnTo>
                <a:lnTo>
                  <a:pt x="0" y="0"/>
                </a:lnTo>
                <a:close/>
              </a:path>
            </a:pathLst>
          </a:custGeom>
          <a:blipFill>
            <a:blip r:embed="rId6"/>
            <a:stretch>
              <a:fillRect/>
            </a:stretch>
          </a:blipFill>
          <a:ln w="19050" cap="sq">
            <a:solidFill>
              <a:srgbClr val="000000"/>
            </a:solidFill>
            <a:prstDash val="solid"/>
            <a:miter/>
          </a:ln>
        </p:spPr>
        <p:txBody>
          <a:bodyPr/>
          <a:lstStyle/>
          <a:p>
            <a:endParaRPr lang="en-US"/>
          </a:p>
        </p:txBody>
      </p:sp>
      <p:sp>
        <p:nvSpPr>
          <p:cNvPr id="7" name="TextBox 7"/>
          <p:cNvSpPr txBox="1"/>
          <p:nvPr/>
        </p:nvSpPr>
        <p:spPr>
          <a:xfrm>
            <a:off x="8242778" y="2580389"/>
            <a:ext cx="9016522" cy="2563111"/>
          </a:xfrm>
          <a:prstGeom prst="rect">
            <a:avLst/>
          </a:prstGeom>
        </p:spPr>
        <p:txBody>
          <a:bodyPr lIns="0" tIns="0" rIns="0" bIns="0" rtlCol="0" anchor="t">
            <a:spAutoFit/>
          </a:bodyPr>
          <a:lstStyle/>
          <a:p>
            <a:pPr marL="512133" lvl="1" indent="-256067" algn="just">
              <a:lnSpc>
                <a:spcPts val="3439"/>
              </a:lnSpc>
              <a:buFont typeface="Arial"/>
              <a:buChar char="•"/>
            </a:pPr>
            <a:r>
              <a:rPr lang="en-US" sz="2372">
                <a:solidFill>
                  <a:srgbClr val="000000"/>
                </a:solidFill>
                <a:latin typeface="Alice"/>
              </a:rPr>
              <a:t>The histogram depicts a </a:t>
            </a:r>
            <a:r>
              <a:rPr lang="en-US" sz="2372">
                <a:solidFill>
                  <a:srgbClr val="000000"/>
                </a:solidFill>
                <a:latin typeface="Alice Bold"/>
              </a:rPr>
              <a:t>positive correlation</a:t>
            </a:r>
            <a:r>
              <a:rPr lang="en-US" sz="2372">
                <a:solidFill>
                  <a:srgbClr val="000000"/>
                </a:solidFill>
                <a:latin typeface="Alice"/>
              </a:rPr>
              <a:t> between individuals possessing favorable commercial values and a </a:t>
            </a:r>
            <a:r>
              <a:rPr lang="en-US" sz="2372">
                <a:solidFill>
                  <a:srgbClr val="000000"/>
                </a:solidFill>
                <a:latin typeface="Alice Bold"/>
              </a:rPr>
              <a:t>higher likelihood</a:t>
            </a:r>
            <a:r>
              <a:rPr lang="en-US" sz="2372">
                <a:solidFill>
                  <a:srgbClr val="000000"/>
                </a:solidFill>
                <a:latin typeface="Alice"/>
              </a:rPr>
              <a:t> of loan approval. </a:t>
            </a:r>
          </a:p>
          <a:p>
            <a:pPr marL="512133" lvl="1" indent="-256067" algn="just">
              <a:lnSpc>
                <a:spcPts val="3439"/>
              </a:lnSpc>
              <a:buFont typeface="Arial"/>
              <a:buChar char="•"/>
            </a:pPr>
            <a:r>
              <a:rPr lang="en-US" sz="2372">
                <a:solidFill>
                  <a:srgbClr val="000000"/>
                </a:solidFill>
                <a:latin typeface="Alice"/>
              </a:rPr>
              <a:t>Conversely, as the loan value </a:t>
            </a:r>
            <a:r>
              <a:rPr lang="en-US" sz="2372">
                <a:solidFill>
                  <a:srgbClr val="000000"/>
                </a:solidFill>
                <a:latin typeface="Alice Bold"/>
              </a:rPr>
              <a:t>increases</a:t>
            </a:r>
            <a:r>
              <a:rPr lang="en-US" sz="2372">
                <a:solidFill>
                  <a:srgbClr val="000000"/>
                </a:solidFill>
                <a:latin typeface="Alice"/>
              </a:rPr>
              <a:t>, the number of applicants </a:t>
            </a:r>
            <a:r>
              <a:rPr lang="en-US" sz="2372">
                <a:solidFill>
                  <a:srgbClr val="000000"/>
                </a:solidFill>
                <a:latin typeface="Alice Bold"/>
              </a:rPr>
              <a:t>diminishes</a:t>
            </a:r>
            <a:r>
              <a:rPr lang="en-US" sz="2372">
                <a:solidFill>
                  <a:srgbClr val="000000"/>
                </a:solidFill>
                <a:latin typeface="Alice"/>
              </a:rPr>
              <a:t>. The majority of applicants fall within the 0-5 million range.</a:t>
            </a:r>
          </a:p>
        </p:txBody>
      </p:sp>
      <p:sp>
        <p:nvSpPr>
          <p:cNvPr id="8" name="TextBox 8"/>
          <p:cNvSpPr txBox="1"/>
          <p:nvPr/>
        </p:nvSpPr>
        <p:spPr>
          <a:xfrm>
            <a:off x="1028700" y="7113200"/>
            <a:ext cx="7363843" cy="2563111"/>
          </a:xfrm>
          <a:prstGeom prst="rect">
            <a:avLst/>
          </a:prstGeom>
        </p:spPr>
        <p:txBody>
          <a:bodyPr lIns="0" tIns="0" rIns="0" bIns="0" rtlCol="0" anchor="t">
            <a:spAutoFit/>
          </a:bodyPr>
          <a:lstStyle/>
          <a:p>
            <a:pPr marL="512133" lvl="1" indent="-256067" algn="just">
              <a:lnSpc>
                <a:spcPts val="3439"/>
              </a:lnSpc>
              <a:buFont typeface="Arial"/>
              <a:buChar char="•"/>
            </a:pPr>
            <a:r>
              <a:rPr lang="en-US" sz="2372">
                <a:solidFill>
                  <a:srgbClr val="000000"/>
                </a:solidFill>
                <a:latin typeface="Alice"/>
              </a:rPr>
              <a:t>The box plot reveals that approved loans tend to have Luxury Assets Value concentrated around </a:t>
            </a:r>
            <a:r>
              <a:rPr lang="en-US" sz="2372">
                <a:solidFill>
                  <a:srgbClr val="000000"/>
                </a:solidFill>
                <a:latin typeface="Alice Bold"/>
              </a:rPr>
              <a:t>0.85M to 2.2M</a:t>
            </a:r>
            <a:r>
              <a:rPr lang="en-US" sz="2372">
                <a:solidFill>
                  <a:srgbClr val="000000"/>
                </a:solidFill>
                <a:latin typeface="Alice"/>
              </a:rPr>
              <a:t>, with a median near 1.5M, while rejected loans show a range from </a:t>
            </a:r>
            <a:r>
              <a:rPr lang="en-US" sz="2372">
                <a:solidFill>
                  <a:srgbClr val="000000"/>
                </a:solidFill>
                <a:latin typeface="Alice Bold"/>
              </a:rPr>
              <a:t>0.9M to 2.15M</a:t>
            </a:r>
            <a:r>
              <a:rPr lang="en-US" sz="2372">
                <a:solidFill>
                  <a:srgbClr val="000000"/>
                </a:solidFill>
                <a:latin typeface="Alice"/>
              </a:rPr>
              <a:t>, with a median at 1.5M, suggesting a comparable central tendency but with differing spread.</a:t>
            </a:r>
          </a:p>
        </p:txBody>
      </p:sp>
      <p:sp>
        <p:nvSpPr>
          <p:cNvPr id="9" name="Freeform 9"/>
          <p:cNvSpPr/>
          <p:nvPr/>
        </p:nvSpPr>
        <p:spPr>
          <a:xfrm>
            <a:off x="16734871" y="0"/>
            <a:ext cx="1579481" cy="1096690"/>
          </a:xfrm>
          <a:custGeom>
            <a:avLst/>
            <a:gdLst/>
            <a:ahLst/>
            <a:cxnLst/>
            <a:rect l="l" t="t" r="r" b="b"/>
            <a:pathLst>
              <a:path w="1579481" h="1096690">
                <a:moveTo>
                  <a:pt x="0" y="0"/>
                </a:moveTo>
                <a:lnTo>
                  <a:pt x="1579481" y="0"/>
                </a:lnTo>
                <a:lnTo>
                  <a:pt x="1579481" y="1096690"/>
                </a:lnTo>
                <a:lnTo>
                  <a:pt x="0" y="1096690"/>
                </a:lnTo>
                <a:lnTo>
                  <a:pt x="0" y="0"/>
                </a:lnTo>
                <a:close/>
              </a:path>
            </a:pathLst>
          </a:custGeom>
          <a:blipFill>
            <a:blip r:embed="rId7"/>
            <a:stretch>
              <a:fillRect/>
            </a:stretch>
          </a:blipFill>
        </p:spPr>
        <p:txBody>
          <a:bodyPr/>
          <a:lstStyle/>
          <a:p>
            <a:endParaRPr lang="en-US"/>
          </a:p>
        </p:txBody>
      </p:sp>
      <p:sp>
        <p:nvSpPr>
          <p:cNvPr id="10" name="TextBox 10"/>
          <p:cNvSpPr txBox="1"/>
          <p:nvPr/>
        </p:nvSpPr>
        <p:spPr>
          <a:xfrm>
            <a:off x="2506732" y="1179686"/>
            <a:ext cx="13274536" cy="763269"/>
          </a:xfrm>
          <a:prstGeom prst="rect">
            <a:avLst/>
          </a:prstGeom>
        </p:spPr>
        <p:txBody>
          <a:bodyPr lIns="0" tIns="0" rIns="0" bIns="0" rtlCol="0" anchor="t">
            <a:spAutoFit/>
          </a:bodyPr>
          <a:lstStyle/>
          <a:p>
            <a:pPr algn="ctr">
              <a:lnSpc>
                <a:spcPts val="3080"/>
              </a:lnSpc>
            </a:pPr>
            <a:r>
              <a:rPr lang="en-US" sz="2200" dirty="0">
                <a:solidFill>
                  <a:srgbClr val="000000"/>
                </a:solidFill>
                <a:latin typeface="Canva Sans"/>
              </a:rPr>
              <a:t>Is there a notable difference in residential and commercial asset values between approved</a:t>
            </a:r>
          </a:p>
          <a:p>
            <a:pPr algn="ctr">
              <a:lnSpc>
                <a:spcPts val="3080"/>
              </a:lnSpc>
            </a:pPr>
            <a:r>
              <a:rPr lang="en-US" sz="2200" dirty="0">
                <a:solidFill>
                  <a:srgbClr val="000000"/>
                </a:solidFill>
                <a:latin typeface="Canva Sans"/>
              </a:rPr>
              <a:t>and denied loan applications?</a:t>
            </a:r>
          </a:p>
        </p:txBody>
      </p:sp>
    </p:spTree>
  </p:cSld>
  <p:clrMapOvr>
    <a:masterClrMapping/>
  </p:clrMapOvr>
  <p:transition>
    <p:cover dir="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1941</Words>
  <Application>Microsoft Office PowerPoint</Application>
  <PresentationFormat>Custom</PresentationFormat>
  <Paragraphs>135</Paragraphs>
  <Slides>27</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27</vt:i4>
      </vt:variant>
    </vt:vector>
  </HeadingPairs>
  <TitlesOfParts>
    <vt:vector size="42" baseType="lpstr">
      <vt:lpstr>Josefin Sans Bold</vt:lpstr>
      <vt:lpstr>Josefin Sans</vt:lpstr>
      <vt:lpstr>Open Sauce</vt:lpstr>
      <vt:lpstr>Alice</vt:lpstr>
      <vt:lpstr>Canva Sans</vt:lpstr>
      <vt:lpstr>Arial</vt:lpstr>
      <vt:lpstr>Ancient signboards</vt:lpstr>
      <vt:lpstr>Open Sauce Italics</vt:lpstr>
      <vt:lpstr>High Tide Bold</vt:lpstr>
      <vt:lpstr>Calibri</vt:lpstr>
      <vt:lpstr>Alice Bold</vt:lpstr>
      <vt:lpstr>Open Sauce Bold</vt:lpstr>
      <vt:lpstr>Canva Sans Bold</vt:lpstr>
      <vt:lpstr>Prata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Tosca Professional Business Presentation </dc:title>
  <cp:lastModifiedBy>sanika pethkar</cp:lastModifiedBy>
  <cp:revision>2</cp:revision>
  <dcterms:created xsi:type="dcterms:W3CDTF">2006-08-16T00:00:00Z</dcterms:created>
  <dcterms:modified xsi:type="dcterms:W3CDTF">2023-12-13T15:52:48Z</dcterms:modified>
  <dc:identifier>DAF1w-KMPsk</dc:identifier>
</cp:coreProperties>
</file>